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3"/>
    <p:sldId id="929" r:id="rId4"/>
    <p:sldId id="930" r:id="rId5"/>
    <p:sldId id="720" r:id="rId6"/>
    <p:sldId id="721" r:id="rId7"/>
    <p:sldId id="961" r:id="rId8"/>
    <p:sldId id="962" r:id="rId9"/>
    <p:sldId id="963" r:id="rId10"/>
    <p:sldId id="964" r:id="rId11"/>
    <p:sldId id="965" r:id="rId12"/>
    <p:sldId id="770" r:id="rId13"/>
    <p:sldId id="812" r:id="rId14"/>
    <p:sldId id="870" r:id="rId15"/>
    <p:sldId id="773" r:id="rId16"/>
    <p:sldId id="816" r:id="rId17"/>
    <p:sldId id="779" r:id="rId18"/>
    <p:sldId id="818" r:id="rId19"/>
    <p:sldId id="819" r:id="rId20"/>
    <p:sldId id="822" r:id="rId21"/>
    <p:sldId id="821" r:id="rId22"/>
    <p:sldId id="780" r:id="rId23"/>
    <p:sldId id="707" r:id="rId24"/>
    <p:sldId id="781" r:id="rId25"/>
    <p:sldId id="916" r:id="rId26"/>
    <p:sldId id="966" r:id="rId27"/>
    <p:sldId id="919" r:id="rId28"/>
    <p:sldId id="993" r:id="rId29"/>
    <p:sldId id="967" r:id="rId30"/>
    <p:sldId id="968" r:id="rId31"/>
    <p:sldId id="969" r:id="rId32"/>
    <p:sldId id="973" r:id="rId33"/>
    <p:sldId id="974" r:id="rId34"/>
    <p:sldId id="975" r:id="rId35"/>
    <p:sldId id="970" r:id="rId36"/>
    <p:sldId id="971" r:id="rId37"/>
    <p:sldId id="972" r:id="rId38"/>
    <p:sldId id="977" r:id="rId39"/>
    <p:sldId id="976" r:id="rId40"/>
  </p:sldIdLst>
  <p:sldSz cx="9144000" cy="6858000" type="screen4x3"/>
  <p:notesSz cx="6735445" cy="986599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201" autoAdjust="0"/>
  </p:normalViewPr>
  <p:slideViewPr>
    <p:cSldViewPr>
      <p:cViewPr>
        <p:scale>
          <a:sx n="66" d="100"/>
          <a:sy n="66" d="100"/>
        </p:scale>
        <p:origin x="-1506" y="-222"/>
      </p:cViewPr>
      <p:guideLst>
        <p:guide orient="horz" pos="206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F49BBA77-74CD-43E6-98CA-4C6F46998031}" type="datetimeFigureOut">
              <a:rPr kumimoji="1" lang="ja-JP" altLang="en-US" smtClean="0"/>
            </a:fld>
            <a:endParaRPr kumimoji="1" lang="ja-JP" altLang="en-US" dirty="0"/>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A226066-BDAB-41A3-BC41-8D9E4220C3D1}" type="slidenum">
              <a:rPr kumimoji="1" lang="ja-JP" altLang="en-US" smtClean="0"/>
            </a:fld>
            <a:endParaRPr kumimoji="1" lang="ja-JP"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7DAEC98D-6C38-4B9C-92FC-4D0DDB7F1BF8}" type="datetimeFigureOut">
              <a:rPr kumimoji="1" lang="ja-JP" altLang="en-US" smtClean="0"/>
            </a:fld>
            <a:endParaRPr kumimoji="1" lang="ja-JP" altLang="en-US"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D1873C7-A7CE-4315-BBC8-290D57F4CA65}" type="slidenum">
              <a:rPr kumimoji="1" lang="ja-JP" altLang="en-US" smtClean="0"/>
            </a:fld>
            <a:endParaRPr kumimoji="1" lang="ja-JP"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1C710B6-1231-42D2-A0BE-A9348611378A}" type="datetimeFigureOut">
              <a:rPr kumimoji="1" lang="ja-JP" altLang="en-US" smtClean="0"/>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857BF76-9B93-436B-BD5A-16BF588F02BA}" type="slidenum">
              <a:rPr kumimoji="1" lang="ja-JP" altLang="en-US" smtClean="0"/>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710B6-1231-42D2-A0BE-A9348611378A}" type="datetimeFigureOut">
              <a:rPr kumimoji="1" lang="ja-JP" altLang="en-US" smtClean="0"/>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7BF76-9B93-436B-BD5A-16BF588F02BA}" type="slidenum">
              <a:rPr kumimoji="1" lang="ja-JP" altLang="en-US" smtClean="0"/>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file:///C:\Users\user\Desktop\H29&#12471;&#12523;&#12496;&#12540;&#12504;&#12523;&#12503;&#30740;&#20462;\&#12356;&#12365;&#12356;&#12365;&#30334;&#27507;&#20307;&#25805;&#12288;&#20307;&#25805;&#12398;&#21177;&#26524;&#12395;&#12388;&#12356;&#12390;%202-1.wmv" TargetMode="External"/><Relationship Id="rId1" Type="http://schemas.openxmlformats.org/officeDocument/2006/relationships/video" Target="file:///C:\Users\user\Desktop\H29&#12471;&#12523;&#12496;&#12540;&#12504;&#12523;&#12503;&#30740;&#20462;\&#12356;&#12365;&#12356;&#12365;&#30334;&#27507;&#20307;&#25805;&#12288;&#20307;&#25805;&#12398;&#21177;&#26524;&#12395;&#12388;&#12356;&#12390;%202-1.wmv" TargetMode="Externa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file:///C:\Users\user\Desktop\H29&#12471;&#12523;&#12496;&#12540;&#12504;&#12523;&#12503;&#30740;&#20462;\&#12356;&#12365;&#12356;&#12365;&#30334;&#27507;&#20307;&#25805;&#12288;&#20307;&#25805;&#12398;&#21177;&#26524;&#12395;&#12388;&#12356;&#12390;%202-2.wmv" TargetMode="External"/><Relationship Id="rId1" Type="http://schemas.openxmlformats.org/officeDocument/2006/relationships/video" Target="file:///C:\Users\user\Desktop\H29&#12471;&#12523;&#12496;&#12540;&#12504;&#12523;&#12503;&#30740;&#20462;\&#12356;&#12365;&#12356;&#12365;&#30334;&#27507;&#20307;&#25805;&#12288;&#20307;&#25805;&#12398;&#21177;&#26524;&#12395;&#12388;&#12356;&#12390;%202-2.wm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p>
            <a:endParaRPr lang="ja-JP" altLang="en-US"/>
          </a:p>
        </p:txBody>
      </p:sp>
      <p:sp>
        <p:nvSpPr>
          <p:cNvPr id="3" name="サブタイトル 2"/>
          <p:cNvSpPr>
            <a:spLocks noGrp="1"/>
          </p:cNvSpPr>
          <p:nvPr>
            <p:ph type="subTitle" idx="1"/>
          </p:nvPr>
        </p:nvSpPr>
        <p:spPr/>
        <p:txBody>
          <a:bodyPr/>
          <a:p>
            <a:endParaRPr lang="ja-JP" altLang="en-US"/>
          </a:p>
        </p:txBody>
      </p:sp>
      <p:pic>
        <p:nvPicPr>
          <p:cNvPr id="4" name="コンテンツプレースホルダ 3"/>
          <p:cNvPicPr>
            <a:picLocks noChangeAspect="1"/>
          </p:cNvPicPr>
          <p:nvPr/>
        </p:nvPicPr>
        <p:blipFill>
          <a:blip r:embed="rId1"/>
          <a:srcRect l="12101" t="14240" r="12627" b="17873"/>
          <a:stretch>
            <a:fillRect/>
          </a:stretch>
        </p:blipFill>
        <p:spPr>
          <a:xfrm>
            <a:off x="-635" y="1178560"/>
            <a:ext cx="9175750" cy="5145405"/>
          </a:xfrm>
          <a:prstGeom prst="rect">
            <a:avLst/>
          </a:prstGeom>
        </p:spPr>
      </p:pic>
      <p:sp>
        <p:nvSpPr>
          <p:cNvPr id="7" name="四角形 6"/>
          <p:cNvSpPr/>
          <p:nvPr/>
        </p:nvSpPr>
        <p:spPr>
          <a:xfrm>
            <a:off x="2195830" y="691833"/>
            <a:ext cx="5059680" cy="877570"/>
          </a:xfrm>
          <a:prstGeom prst="rect">
            <a:avLst/>
          </a:prstGeom>
          <a:noFill/>
          <a:ln>
            <a:noFill/>
          </a:ln>
        </p:spPr>
        <p:txBody>
          <a:bodyPr wrap="none" rtlCol="0" anchor="ctr" anchorCtr="0">
            <a:spAutoFit/>
          </a:bodyPr>
          <a:p>
            <a:pPr algn="ctr" fontAlgn="ctr"/>
            <a:r>
              <a:rPr lang="ja-JP" altLang="en-US" sz="2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rPr>
              <a:t>佐世保市　保健福祉部　長寿社会課</a:t>
            </a:r>
            <a:endParaRPr lang="ja-JP" altLang="en-US" sz="2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endParaRPr>
          </a:p>
          <a:p>
            <a:pPr algn="ctr" fontAlgn="ctr"/>
            <a:r>
              <a:rPr lang="ja-JP" altLang="en-US" sz="2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rPr>
              <a:t>生活支援体制整備事業</a:t>
            </a:r>
            <a:endParaRPr lang="ja-JP" altLang="en-US" sz="2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endParaRPr>
          </a:p>
        </p:txBody>
      </p:sp>
      <p:sp>
        <p:nvSpPr>
          <p:cNvPr id="8" name="サブタイトル 2"/>
          <p:cNvSpPr>
            <a:spLocks noGrp="1"/>
          </p:cNvSpPr>
          <p:nvPr/>
        </p:nvSpPr>
        <p:spPr>
          <a:xfrm>
            <a:off x="1620054" y="5300697"/>
            <a:ext cx="7376864" cy="1057672"/>
          </a:xfrm>
          <a:prstGeom prst="rect">
            <a:avLst/>
          </a:prstGeom>
        </p:spPr>
        <p:txBody>
          <a:bodyPr vert="horz" lIns="91440" tIns="45720" rIns="91440" bIns="45720" rtlCol="0">
            <a:normAutofit fontScale="80000"/>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r"/>
            <a:r>
              <a:rPr kumimoji="1" lang="ja-JP" altLang="en-US" b="1" dirty="0" smtClean="0">
                <a:ln w="3175">
                  <a:solidFill>
                    <a:schemeClr val="bg1"/>
                  </a:solidFill>
                </a:ln>
                <a:solidFill>
                  <a:schemeClr val="tx1"/>
                </a:solidFill>
                <a:latin typeface="メイリオ" charset="0"/>
                <a:ea typeface="メイリオ" charset="0"/>
              </a:rPr>
              <a:t>佐世保市　第１層　生活支援コーディネーター</a:t>
            </a:r>
            <a:endParaRPr kumimoji="1" lang="ja-JP" altLang="en-US" b="1" dirty="0" smtClean="0">
              <a:ln w="3175">
                <a:solidFill>
                  <a:schemeClr val="bg1"/>
                </a:solidFill>
              </a:ln>
              <a:solidFill>
                <a:schemeClr val="tx1"/>
              </a:solidFill>
              <a:latin typeface="メイリオ" charset="0"/>
              <a:ea typeface="メイリオ" charset="0"/>
            </a:endParaRPr>
          </a:p>
          <a:p>
            <a:pPr algn="r"/>
            <a:r>
              <a:rPr lang="ja-JP" altLang="en-US" b="1" dirty="0" smtClean="0">
                <a:ln w="3175">
                  <a:solidFill>
                    <a:schemeClr val="bg1"/>
                  </a:solidFill>
                </a:ln>
                <a:solidFill>
                  <a:schemeClr val="tx1"/>
                </a:solidFill>
                <a:latin typeface="メイリオ" charset="0"/>
                <a:ea typeface="メイリオ" charset="0"/>
              </a:rPr>
              <a:t>成冨</a:t>
            </a:r>
            <a:r>
              <a:rPr lang="ja-JP" altLang="en-US" b="1" dirty="0">
                <a:ln w="3175">
                  <a:solidFill>
                    <a:schemeClr val="bg1"/>
                  </a:solidFill>
                </a:ln>
                <a:solidFill>
                  <a:schemeClr val="tx1"/>
                </a:solidFill>
                <a:latin typeface="メイリオ" charset="0"/>
                <a:ea typeface="メイリオ" charset="0"/>
              </a:rPr>
              <a:t>努</a:t>
            </a:r>
            <a:endParaRPr kumimoji="1" lang="ja-JP" altLang="en-US" b="1" dirty="0">
              <a:ln w="3175">
                <a:solidFill>
                  <a:schemeClr val="bg1"/>
                </a:solidFill>
              </a:ln>
              <a:solidFill>
                <a:schemeClr val="tx1"/>
              </a:solidFill>
              <a:latin typeface="メイリオ" charset="0"/>
              <a:ea typeface="メイリオ" charset="0"/>
            </a:endParaRPr>
          </a:p>
        </p:txBody>
      </p:sp>
      <p:sp>
        <p:nvSpPr>
          <p:cNvPr id="5" name="四角形 4"/>
          <p:cNvSpPr/>
          <p:nvPr/>
        </p:nvSpPr>
        <p:spPr>
          <a:xfrm>
            <a:off x="1764030" y="2250758"/>
            <a:ext cx="5774055" cy="2448560"/>
          </a:xfrm>
          <a:prstGeom prst="rect">
            <a:avLst/>
          </a:prstGeom>
          <a:noFill/>
          <a:ln>
            <a:noFill/>
          </a:ln>
        </p:spPr>
        <p:txBody>
          <a:bodyPr wrap="square" rtlCol="0" anchor="ctr" anchorCtr="0">
            <a:spAutoFit/>
          </a:bodyPr>
          <a:p>
            <a:pPr algn="ctr" fontAlgn="ctr"/>
            <a:r>
              <a:rPr lang="ja-JP" altLang="en-US" sz="72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rPr>
              <a:t>地域づくりを考える勉強会</a:t>
            </a:r>
            <a:endParaRPr lang="ja-JP" altLang="en-US" sz="72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93913" y="1215056"/>
            <a:ext cx="1530626" cy="4681331"/>
          </a:xfrm>
          <a:prstGeom prst="rect">
            <a:avLst/>
          </a:prstGeom>
          <a:ln w="3810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350" dirty="0"/>
              <a:t>佐世保市</a:t>
            </a:r>
            <a:endParaRPr kumimoji="1" lang="en-US" altLang="ja-JP" sz="1350" dirty="0"/>
          </a:p>
          <a:p>
            <a:pPr algn="ctr"/>
            <a:r>
              <a:rPr lang="ja-JP" altLang="en-US" sz="1350" dirty="0"/>
              <a:t>６５歳以上</a:t>
            </a:r>
            <a:endParaRPr lang="en-US" altLang="ja-JP" sz="1350" dirty="0"/>
          </a:p>
          <a:p>
            <a:pPr algn="ctr"/>
            <a:endParaRPr kumimoji="1" lang="en-US" altLang="ja-JP" sz="1350" dirty="0"/>
          </a:p>
          <a:p>
            <a:pPr algn="ctr"/>
            <a:r>
              <a:rPr kumimoji="1" lang="en-US" altLang="ja-JP" sz="2100" dirty="0"/>
              <a:t>72,000</a:t>
            </a:r>
            <a:r>
              <a:rPr kumimoji="1" lang="ja-JP" altLang="en-US" sz="2100" dirty="0"/>
              <a:t>人</a:t>
            </a:r>
            <a:endParaRPr sz="1350"/>
          </a:p>
        </p:txBody>
      </p:sp>
      <p:sp>
        <p:nvSpPr>
          <p:cNvPr id="5" name="正方形/長方形 4"/>
          <p:cNvSpPr/>
          <p:nvPr/>
        </p:nvSpPr>
        <p:spPr>
          <a:xfrm>
            <a:off x="4343400" y="5319918"/>
            <a:ext cx="1530626" cy="576469"/>
          </a:xfrm>
          <a:prstGeom prst="rect">
            <a:avLst/>
          </a:prstGeom>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350" dirty="0"/>
              <a:t>６５歳以上</a:t>
            </a:r>
            <a:r>
              <a:rPr lang="en-US" altLang="ja-JP" sz="1350" dirty="0"/>
              <a:t>1</a:t>
            </a:r>
            <a:r>
              <a:rPr lang="ja-JP" altLang="en-US" sz="1350" dirty="0"/>
              <a:t>割</a:t>
            </a:r>
            <a:endParaRPr lang="en-US" altLang="ja-JP" sz="1350" dirty="0"/>
          </a:p>
          <a:p>
            <a:pPr algn="ctr"/>
            <a:r>
              <a:rPr kumimoji="1" lang="en-US" altLang="ja-JP" sz="2100" dirty="0"/>
              <a:t>7,200</a:t>
            </a:r>
            <a:r>
              <a:rPr kumimoji="1" lang="ja-JP" altLang="en-US" sz="2100" dirty="0"/>
              <a:t>人</a:t>
            </a:r>
            <a:endParaRPr sz="1350"/>
          </a:p>
        </p:txBody>
      </p:sp>
      <p:sp>
        <p:nvSpPr>
          <p:cNvPr id="6" name="正方形/長方形 5"/>
          <p:cNvSpPr/>
          <p:nvPr/>
        </p:nvSpPr>
        <p:spPr>
          <a:xfrm>
            <a:off x="7205870" y="5598215"/>
            <a:ext cx="1530626" cy="298172"/>
          </a:xfrm>
          <a:prstGeom prst="rect">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350" dirty="0"/>
              <a:t>3,600</a:t>
            </a:r>
            <a:r>
              <a:rPr lang="ja-JP" altLang="en-US" sz="1350" dirty="0"/>
              <a:t>人ｻﾎﾟｰﾀｰ</a:t>
            </a:r>
            <a:endParaRPr kumimoji="1" lang="ja-JP" altLang="en-US" sz="2100" dirty="0"/>
          </a:p>
        </p:txBody>
      </p:sp>
      <p:grpSp>
        <p:nvGrpSpPr>
          <p:cNvPr id="26" name="グループ化 25"/>
          <p:cNvGrpSpPr/>
          <p:nvPr/>
        </p:nvGrpSpPr>
        <p:grpSpPr>
          <a:xfrm>
            <a:off x="3933527" y="1136490"/>
            <a:ext cx="2370266" cy="4104862"/>
            <a:chOff x="5244703" y="372320"/>
            <a:chExt cx="3160354" cy="5473149"/>
          </a:xfrm>
          <a:solidFill>
            <a:srgbClr val="00B050"/>
          </a:solidFill>
        </p:grpSpPr>
        <p:sp>
          <p:nvSpPr>
            <p:cNvPr id="13" name="吹き出し: 上矢印 12"/>
            <p:cNvSpPr/>
            <p:nvPr/>
          </p:nvSpPr>
          <p:spPr>
            <a:xfrm rot="10800000">
              <a:off x="5244703" y="372320"/>
              <a:ext cx="3160354" cy="5473149"/>
            </a:xfrm>
            <a:prstGeom prst="upArrowCallout">
              <a:avLst/>
            </a:prstGeom>
            <a:grpFill/>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1350"/>
            </a:p>
          </p:txBody>
        </p:sp>
        <p:sp>
          <p:nvSpPr>
            <p:cNvPr id="8" name="正方形/長方形 7"/>
            <p:cNvSpPr/>
            <p:nvPr/>
          </p:nvSpPr>
          <p:spPr>
            <a:xfrm>
              <a:off x="5366234" y="694235"/>
              <a:ext cx="2861733" cy="3007360"/>
            </a:xfrm>
            <a:prstGeom prst="rect">
              <a:avLst/>
            </a:prstGeom>
            <a:grpFill/>
          </p:spPr>
          <p:txBody>
            <a:bodyPr wrap="none">
              <a:spAutoFit/>
            </a:bodyPr>
            <a:lstStyle/>
            <a:p>
              <a:pPr algn="ctr"/>
              <a:r>
                <a:rPr lang="ja-JP" altLang="en-US" b="1" dirty="0"/>
                <a:t>週１回以上の</a:t>
              </a:r>
              <a:endParaRPr lang="en-US" altLang="ja-JP" b="1" dirty="0"/>
            </a:p>
            <a:p>
              <a:pPr algn="ctr"/>
              <a:r>
                <a:rPr lang="ja-JP" altLang="en-US" sz="2800" b="1" dirty="0">
                  <a:solidFill>
                    <a:srgbClr val="FFFF00"/>
                  </a:solidFill>
                </a:rPr>
                <a:t>「百歳体操」</a:t>
              </a:r>
              <a:endParaRPr lang="ja-JP" altLang="en-US" sz="2800" b="1" dirty="0">
                <a:solidFill>
                  <a:srgbClr val="FFFF00"/>
                </a:solidFill>
              </a:endParaRPr>
            </a:p>
            <a:p>
              <a:pPr algn="ctr"/>
              <a:endParaRPr lang="ja-JP" altLang="en-US" sz="2800" b="1" dirty="0">
                <a:solidFill>
                  <a:srgbClr val="FFFF00"/>
                </a:solidFill>
              </a:endParaRPr>
            </a:p>
            <a:p>
              <a:pPr algn="ctr"/>
              <a:r>
                <a:rPr lang="ja-JP" altLang="en-US" b="1" dirty="0"/>
                <a:t>・介護予防</a:t>
              </a:r>
              <a:endParaRPr lang="en-US" altLang="ja-JP" b="1" dirty="0"/>
            </a:p>
            <a:p>
              <a:pPr algn="ctr"/>
              <a:r>
                <a:rPr lang="ja-JP" altLang="en-US" b="1" dirty="0"/>
                <a:t>・支え合い</a:t>
              </a:r>
              <a:endParaRPr lang="en-US" altLang="ja-JP" b="1" dirty="0"/>
            </a:p>
            <a:p>
              <a:pPr algn="ctr"/>
              <a:r>
                <a:rPr lang="ja-JP" altLang="en-US" b="1" dirty="0"/>
                <a:t>→意識が高く実践済</a:t>
              </a:r>
              <a:endParaRPr lang="en-US" altLang="ja-JP" b="1" dirty="0"/>
            </a:p>
            <a:p>
              <a:pPr algn="ctr"/>
              <a:endParaRPr sz="1350"/>
            </a:p>
          </p:txBody>
        </p:sp>
      </p:grpSp>
      <p:cxnSp>
        <p:nvCxnSpPr>
          <p:cNvPr id="11" name="直線コネクタ 10"/>
          <p:cNvCxnSpPr/>
          <p:nvPr/>
        </p:nvCxnSpPr>
        <p:spPr>
          <a:xfrm>
            <a:off x="2524539" y="1215056"/>
            <a:ext cx="1818861" cy="4104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74026" y="5319918"/>
            <a:ext cx="1331843" cy="27829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874026" y="5890799"/>
            <a:ext cx="133184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524539" y="5890799"/>
            <a:ext cx="1818861" cy="5591"/>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グループ化 28"/>
          <p:cNvGrpSpPr/>
          <p:nvPr/>
        </p:nvGrpSpPr>
        <p:grpSpPr>
          <a:xfrm>
            <a:off x="6535196" y="1124183"/>
            <a:ext cx="2534479" cy="4195735"/>
            <a:chOff x="8713594" y="355910"/>
            <a:chExt cx="3379305" cy="5594313"/>
          </a:xfrm>
          <a:solidFill>
            <a:srgbClr val="FFC000"/>
          </a:solidFill>
        </p:grpSpPr>
        <p:sp>
          <p:nvSpPr>
            <p:cNvPr id="23" name="吹き出し: 上矢印 22"/>
            <p:cNvSpPr/>
            <p:nvPr/>
          </p:nvSpPr>
          <p:spPr>
            <a:xfrm rot="10800000">
              <a:off x="8713594" y="355910"/>
              <a:ext cx="3379305" cy="5594313"/>
            </a:xfrm>
            <a:prstGeom prst="upArrowCallout">
              <a:avLst/>
            </a:prstGeom>
            <a:grpFill/>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sz="1350"/>
            </a:p>
          </p:txBody>
        </p:sp>
        <p:sp>
          <p:nvSpPr>
            <p:cNvPr id="24" name="正方形/長方形 23"/>
            <p:cNvSpPr/>
            <p:nvPr/>
          </p:nvSpPr>
          <p:spPr>
            <a:xfrm>
              <a:off x="9097686" y="878900"/>
              <a:ext cx="2611120" cy="2763520"/>
            </a:xfrm>
            <a:prstGeom prst="rect">
              <a:avLst/>
            </a:prstGeom>
            <a:grpFill/>
          </p:spPr>
          <p:txBody>
            <a:bodyPr wrap="none">
              <a:spAutoFit/>
            </a:bodyPr>
            <a:lstStyle/>
            <a:p>
              <a:pPr algn="ctr"/>
              <a:r>
                <a:rPr lang="ja-JP" altLang="en-US" b="1" dirty="0"/>
                <a:t>要支援レベルの</a:t>
              </a:r>
              <a:endParaRPr lang="en-US" altLang="ja-JP" b="1" dirty="0"/>
            </a:p>
            <a:p>
              <a:pPr algn="ctr"/>
              <a:r>
                <a:rPr lang="ja-JP" altLang="en-US" b="1" dirty="0"/>
                <a:t>地域住民を</a:t>
              </a:r>
              <a:endParaRPr lang="en-US" altLang="ja-JP" b="1" dirty="0"/>
            </a:p>
            <a:p>
              <a:pPr algn="ctr"/>
              <a:r>
                <a:rPr lang="ja-JP" altLang="en-US" b="1" dirty="0"/>
                <a:t>支える</a:t>
              </a:r>
              <a:endParaRPr lang="ja-JP" altLang="en-US" b="1" dirty="0"/>
            </a:p>
            <a:p>
              <a:pPr algn="ctr"/>
              <a:endParaRPr lang="en-US" altLang="ja-JP" b="1" dirty="0"/>
            </a:p>
            <a:p>
              <a:pPr algn="ctr"/>
              <a:r>
                <a:rPr lang="ja-JP" altLang="en-US" sz="2400" b="1" dirty="0">
                  <a:solidFill>
                    <a:srgbClr val="0070C0"/>
                  </a:solidFill>
                </a:rPr>
                <a:t>新たな時代の</a:t>
              </a:r>
              <a:endParaRPr lang="ja-JP" altLang="en-US" sz="2400" b="1" dirty="0">
                <a:solidFill>
                  <a:srgbClr val="0070C0"/>
                </a:solidFill>
              </a:endParaRPr>
            </a:p>
            <a:p>
              <a:pPr algn="ctr"/>
              <a:r>
                <a:rPr lang="ja-JP" altLang="en-US" sz="2000" b="1" dirty="0">
                  <a:solidFill>
                    <a:srgbClr val="0070C0"/>
                  </a:solidFill>
                </a:rPr>
                <a:t>担い手</a:t>
              </a:r>
              <a:endParaRPr lang="ja-JP" altLang="en-US" sz="2000" b="1" dirty="0">
                <a:solidFill>
                  <a:srgbClr val="0070C0"/>
                </a:solidFill>
              </a:endParaRPr>
            </a:p>
            <a:p>
              <a:pPr algn="ctr"/>
              <a:endParaRPr sz="1350"/>
            </a:p>
          </p:txBody>
        </p:sp>
      </p:grpSp>
      <p:sp>
        <p:nvSpPr>
          <p:cNvPr id="27" name="正方形/長方形 26"/>
          <p:cNvSpPr/>
          <p:nvPr/>
        </p:nvSpPr>
        <p:spPr>
          <a:xfrm>
            <a:off x="3105298" y="5452577"/>
            <a:ext cx="650240" cy="434340"/>
          </a:xfrm>
          <a:prstGeom prst="rect">
            <a:avLst/>
          </a:prstGeom>
          <a:noFill/>
        </p:spPr>
        <p:txBody>
          <a:bodyPr wrap="none" lIns="68580" tIns="34290" rIns="68580" bIns="34290">
            <a:spAutoFit/>
          </a:bodyPr>
          <a:lstStyle/>
          <a:p>
            <a:pPr algn="ctr"/>
            <a:r>
              <a:rPr lang="ja-JP" altLang="en-US" sz="2400" b="0" cap="none" spc="0" dirty="0">
                <a:ln w="0"/>
                <a:solidFill>
                  <a:schemeClr val="tx1"/>
                </a:solidFill>
                <a:effectLst>
                  <a:outerShdw blurRad="38100" dist="19050" dir="2700000" algn="tl" rotWithShape="0">
                    <a:schemeClr val="dk1">
                      <a:alpha val="40000"/>
                    </a:schemeClr>
                  </a:outerShdw>
                </a:effectLst>
              </a:rPr>
              <a:t>１割</a:t>
            </a:r>
            <a:endParaRPr sz="1350"/>
          </a:p>
        </p:txBody>
      </p:sp>
      <p:sp>
        <p:nvSpPr>
          <p:cNvPr id="28" name="正方形/長方形 27"/>
          <p:cNvSpPr/>
          <p:nvPr/>
        </p:nvSpPr>
        <p:spPr>
          <a:xfrm>
            <a:off x="6141566" y="5489452"/>
            <a:ext cx="746760" cy="434340"/>
          </a:xfrm>
          <a:prstGeom prst="rect">
            <a:avLst/>
          </a:prstGeom>
          <a:noFill/>
        </p:spPr>
        <p:txBody>
          <a:bodyPr wrap="none" lIns="68580" tIns="34290" rIns="68580" bIns="34290">
            <a:spAutoFit/>
          </a:bodyPr>
          <a:lstStyle/>
          <a:p>
            <a:pPr algn="ctr"/>
            <a:r>
              <a:rPr lang="ja-JP" altLang="en-US" sz="2400" b="0" cap="none" spc="0" dirty="0">
                <a:ln w="0"/>
                <a:solidFill>
                  <a:schemeClr val="tx1"/>
                </a:solidFill>
                <a:effectLst>
                  <a:outerShdw blurRad="38100" dist="19050" dir="2700000" algn="tl" rotWithShape="0">
                    <a:schemeClr val="dk1">
                      <a:alpha val="40000"/>
                    </a:schemeClr>
                  </a:outerShdw>
                </a:effectLst>
              </a:rPr>
              <a:t>半数</a:t>
            </a:r>
            <a:endParaRPr sz="1350"/>
          </a:p>
        </p:txBody>
      </p:sp>
      <p:grpSp>
        <p:nvGrpSpPr>
          <p:cNvPr id="31" name="グループ化 30"/>
          <p:cNvGrpSpPr/>
          <p:nvPr/>
        </p:nvGrpSpPr>
        <p:grpSpPr>
          <a:xfrm>
            <a:off x="7981122" y="5021745"/>
            <a:ext cx="862546" cy="576470"/>
            <a:chOff x="10641496" y="5552660"/>
            <a:chExt cx="1150061" cy="768626"/>
          </a:xfrm>
        </p:grpSpPr>
        <p:sp>
          <p:nvSpPr>
            <p:cNvPr id="7" name="正方形/長方形 6"/>
            <p:cNvSpPr/>
            <p:nvPr/>
          </p:nvSpPr>
          <p:spPr>
            <a:xfrm>
              <a:off x="10641496" y="5923723"/>
              <a:ext cx="1007165" cy="397563"/>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675" dirty="0"/>
                <a:t>要支援</a:t>
              </a:r>
              <a:endParaRPr lang="en-US" altLang="ja-JP" sz="675" dirty="0"/>
            </a:p>
            <a:p>
              <a:pPr algn="ctr"/>
              <a:r>
                <a:rPr kumimoji="1" lang="ja-JP" altLang="en-US" sz="675" dirty="0"/>
                <a:t>ヘルプ利用者</a:t>
              </a:r>
              <a:endParaRPr sz="1350"/>
            </a:p>
          </p:txBody>
        </p:sp>
        <p:sp>
          <p:nvSpPr>
            <p:cNvPr id="30" name="正方形/長方形 29"/>
            <p:cNvSpPr/>
            <p:nvPr/>
          </p:nvSpPr>
          <p:spPr>
            <a:xfrm>
              <a:off x="10744635" y="5552660"/>
              <a:ext cx="1046922" cy="397563"/>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350" dirty="0"/>
                <a:t>2,000</a:t>
              </a:r>
              <a:r>
                <a:rPr lang="ja-JP" altLang="en-US" sz="1350" dirty="0"/>
                <a:t>人</a:t>
              </a:r>
              <a:endParaRPr kumimoji="1" lang="ja-JP" altLang="en-US" sz="21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anim calcmode="lin" valueType="num">
                                      <p:cBhvr>
                                        <p:cTn id="46" dur="2000" fill="hold"/>
                                        <p:tgtEl>
                                          <p:spTgt spid="31"/>
                                        </p:tgtEl>
                                        <p:attrNameLst>
                                          <p:attrName>ppt_w</p:attrName>
                                        </p:attrNameLst>
                                      </p:cBhvr>
                                      <p:tavLst>
                                        <p:tav tm="0" fmla="#ppt_w*sin(2.5*pi*$)">
                                          <p:val>
                                            <p:fltVal val="0"/>
                                          </p:val>
                                        </p:tav>
                                        <p:tav tm="100000">
                                          <p:val>
                                            <p:fltVal val="1"/>
                                          </p:val>
                                        </p:tav>
                                      </p:tavLst>
                                    </p:anim>
                                    <p:anim calcmode="lin" valueType="num">
                                      <p:cBhvr>
                                        <p:cTn id="47"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182880" y="118745"/>
            <a:ext cx="8832215" cy="845185"/>
          </a:xfrm>
          <a:ln w="38100"/>
        </p:spPr>
        <p:style>
          <a:lnRef idx="2">
            <a:schemeClr val="accent5"/>
          </a:lnRef>
          <a:fillRef idx="1">
            <a:schemeClr val="lt1"/>
          </a:fillRef>
          <a:effectRef idx="0">
            <a:schemeClr val="accent5"/>
          </a:effectRef>
          <a:fontRef idx="minor">
            <a:schemeClr val="dk1"/>
          </a:fontRef>
        </p:style>
        <p:txBody>
          <a:bodyPr>
            <a:noAutofit/>
          </a:bodyPr>
          <a:p>
            <a:r>
              <a:rPr lang="ja-JP" altLang="en-US" sz="3500" dirty="0">
                <a:latin typeface="HG丸ｺﾞｼｯｸM-PRO" panose="020F0600000000000000" pitchFamily="50" charset="-128"/>
                <a:ea typeface="HG丸ｺﾞｼｯｸM-PRO" panose="020F0600000000000000" pitchFamily="50" charset="-128"/>
                <a:sym typeface="+mn-ea"/>
              </a:rPr>
              <a:t>住民主体の助け合い活動を推進するには？</a:t>
            </a:r>
            <a:endParaRPr lang="ja-JP" altLang="en-US" sz="3500" dirty="0">
              <a:latin typeface="HG丸ｺﾞｼｯｸM-PRO" panose="020F0600000000000000" pitchFamily="50" charset="-128"/>
              <a:ea typeface="HG丸ｺﾞｼｯｸM-PRO" panose="020F0600000000000000" pitchFamily="50" charset="-128"/>
              <a:sym typeface="+mn-ea"/>
            </a:endParaRPr>
          </a:p>
        </p:txBody>
      </p:sp>
      <p:sp>
        <p:nvSpPr>
          <p:cNvPr id="3" name="コンテンツプレースホルダ 2"/>
          <p:cNvSpPr>
            <a:spLocks noGrp="1"/>
          </p:cNvSpPr>
          <p:nvPr>
            <p:ph idx="1"/>
          </p:nvPr>
        </p:nvSpPr>
        <p:spPr>
          <a:xfrm>
            <a:off x="4284345" y="1341120"/>
            <a:ext cx="4326255" cy="2241550"/>
          </a:xfrm>
        </p:spPr>
        <p:txBody>
          <a:bodyPr/>
          <a:p>
            <a:pPr marL="0" indent="0">
              <a:buNone/>
            </a:pPr>
            <a:r>
              <a:rPr lang="ja-JP" altLang="en-US" sz="2800"/>
              <a:t>　百歳体操はすごく普及しているけど、助け合い活動をするって、ハードルが高くないかな・・・</a:t>
            </a:r>
            <a:endParaRPr lang="ja-JP" altLang="en-US" sz="2800"/>
          </a:p>
        </p:txBody>
      </p:sp>
      <p:sp>
        <p:nvSpPr>
          <p:cNvPr id="4" name="コンテンツプレースホルダ 2"/>
          <p:cNvSpPr>
            <a:spLocks noGrp="1"/>
          </p:cNvSpPr>
          <p:nvPr/>
        </p:nvSpPr>
        <p:spPr>
          <a:xfrm>
            <a:off x="395605" y="4149090"/>
            <a:ext cx="4694555" cy="276161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t>　そうですよね。</a:t>
            </a:r>
            <a:endParaRPr lang="ja-JP" altLang="en-US" sz="2800"/>
          </a:p>
          <a:p>
            <a:pPr marL="0" indent="0">
              <a:buNone/>
            </a:pPr>
            <a:r>
              <a:rPr lang="ja-JP" altLang="en-US" sz="2800"/>
              <a:t>そこで、助け合い活動を推進するために、平成</a:t>
            </a:r>
            <a:r>
              <a:rPr lang="en-US" altLang="ja-JP" sz="2800"/>
              <a:t>29</a:t>
            </a:r>
            <a:r>
              <a:rPr lang="ja-JP" altLang="en-US" sz="2800"/>
              <a:t>年</a:t>
            </a:r>
            <a:r>
              <a:rPr lang="en-US" altLang="ja-JP" sz="2800"/>
              <a:t>7</a:t>
            </a:r>
            <a:r>
              <a:rPr lang="ja-JP" altLang="en-US" sz="2800"/>
              <a:t>月から</a:t>
            </a:r>
            <a:endParaRPr lang="ja-JP" altLang="en-US" sz="2800"/>
          </a:p>
          <a:p>
            <a:pPr marL="0" indent="0">
              <a:buNone/>
            </a:pPr>
            <a:r>
              <a:rPr lang="ja-JP" altLang="en-US" sz="2800">
                <a:ln>
                  <a:solidFill>
                    <a:srgbClr val="FF0000"/>
                  </a:solidFill>
                </a:ln>
                <a:solidFill>
                  <a:srgbClr val="FF0000"/>
                </a:solidFill>
              </a:rPr>
              <a:t>「生活支援コーディネーター」</a:t>
            </a:r>
            <a:endParaRPr lang="ja-JP" altLang="en-US" sz="2800">
              <a:ln>
                <a:solidFill>
                  <a:srgbClr val="FF0000"/>
                </a:solidFill>
              </a:ln>
              <a:solidFill>
                <a:srgbClr val="FF0000"/>
              </a:solidFill>
            </a:endParaRPr>
          </a:p>
          <a:p>
            <a:pPr marL="0" indent="0">
              <a:buNone/>
            </a:pPr>
            <a:r>
              <a:rPr lang="ja-JP" altLang="en-US" sz="2800"/>
              <a:t>が配置されました。</a:t>
            </a:r>
            <a:endParaRPr lang="ja-JP" altLang="en-US" sz="2800"/>
          </a:p>
        </p:txBody>
      </p:sp>
      <p:pic>
        <p:nvPicPr>
          <p:cNvPr id="27" name="図形 26"/>
          <p:cNvPicPr>
            <a:picLocks noChangeAspect="1"/>
          </p:cNvPicPr>
          <p:nvPr/>
        </p:nvPicPr>
        <p:blipFill>
          <a:blip r:embed="rId1">
            <a:clrChange>
              <a:clrFrom>
                <a:srgbClr val="000000">
                  <a:alpha val="100000"/>
                </a:srgbClr>
              </a:clrFrom>
              <a:clrTo>
                <a:srgbClr val="000000">
                  <a:alpha val="100000"/>
                  <a:alpha val="0"/>
                </a:srgbClr>
              </a:clrTo>
            </a:clrChange>
          </a:blip>
          <a:stretch>
            <a:fillRect/>
          </a:stretch>
        </p:blipFill>
        <p:spPr>
          <a:xfrm>
            <a:off x="323850" y="1268730"/>
            <a:ext cx="2537460" cy="2284095"/>
          </a:xfrm>
          <a:prstGeom prst="rect">
            <a:avLst/>
          </a:prstGeom>
        </p:spPr>
      </p:pic>
      <p:pic>
        <p:nvPicPr>
          <p:cNvPr id="28" name="図形 27" descr="541107"/>
          <p:cNvPicPr>
            <a:picLocks noChangeAspect="1"/>
          </p:cNvPicPr>
          <p:nvPr/>
        </p:nvPicPr>
        <p:blipFill>
          <a:blip r:embed="rId2"/>
          <a:srcRect l="19747" r="30225"/>
          <a:stretch>
            <a:fillRect/>
          </a:stretch>
        </p:blipFill>
        <p:spPr>
          <a:xfrm>
            <a:off x="5652135" y="3933190"/>
            <a:ext cx="1598295" cy="2505075"/>
          </a:xfrm>
          <a:prstGeom prst="rect">
            <a:avLst/>
          </a:prstGeom>
        </p:spPr>
      </p:pic>
      <p:pic>
        <p:nvPicPr>
          <p:cNvPr id="29" name="図形 28" descr="541114"/>
          <p:cNvPicPr>
            <a:picLocks noChangeAspect="1"/>
          </p:cNvPicPr>
          <p:nvPr/>
        </p:nvPicPr>
        <p:blipFill>
          <a:blip r:embed="rId3"/>
          <a:srcRect l="18546" r="29558"/>
          <a:stretch>
            <a:fillRect/>
          </a:stretch>
        </p:blipFill>
        <p:spPr>
          <a:xfrm>
            <a:off x="6948170" y="4077335"/>
            <a:ext cx="1756410" cy="2651760"/>
          </a:xfrm>
          <a:prstGeom prst="rect">
            <a:avLst/>
          </a:prstGeom>
        </p:spPr>
      </p:pic>
      <p:sp>
        <p:nvSpPr>
          <p:cNvPr id="5" name="角丸四角形吹き出し 4"/>
          <p:cNvSpPr/>
          <p:nvPr/>
        </p:nvSpPr>
        <p:spPr>
          <a:xfrm>
            <a:off x="3804285" y="1198245"/>
            <a:ext cx="5016500" cy="2251075"/>
          </a:xfrm>
          <a:prstGeom prst="wedgeRoundRectCallout">
            <a:avLst>
              <a:gd name="adj1" fmla="val -68468"/>
              <a:gd name="adj2" fmla="val -11156"/>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6" name="角丸四角形吹き出し 5"/>
          <p:cNvSpPr/>
          <p:nvPr/>
        </p:nvSpPr>
        <p:spPr>
          <a:xfrm>
            <a:off x="179705" y="4006215"/>
            <a:ext cx="5016500" cy="2666365"/>
          </a:xfrm>
          <a:prstGeom prst="wedgeRoundRectCallout">
            <a:avLst>
              <a:gd name="adj1" fmla="val 62126"/>
              <a:gd name="adj2" fmla="val -27827"/>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4211955" y="404495"/>
            <a:ext cx="4777740" cy="1710690"/>
          </a:xfrm>
        </p:spPr>
        <p:txBody>
          <a:bodyPr/>
          <a:p>
            <a:pPr marL="0" indent="0">
              <a:buNone/>
            </a:pPr>
            <a:r>
              <a:rPr lang="ja-JP" altLang="en-US" sz="2800"/>
              <a:t>　生活支援コーディネーター？</a:t>
            </a:r>
            <a:endParaRPr lang="ja-JP" altLang="en-US" sz="2800"/>
          </a:p>
          <a:p>
            <a:pPr marL="0" indent="0">
              <a:buNone/>
            </a:pPr>
            <a:r>
              <a:rPr lang="ja-JP" altLang="en-US" sz="2800"/>
              <a:t>それってどこの団体がどんなことを始めるの？</a:t>
            </a:r>
            <a:endParaRPr lang="ja-JP" altLang="en-US" sz="2800"/>
          </a:p>
        </p:txBody>
      </p:sp>
      <p:sp>
        <p:nvSpPr>
          <p:cNvPr id="4" name="コンテンツプレースホルダ 2"/>
          <p:cNvSpPr>
            <a:spLocks noGrp="1"/>
          </p:cNvSpPr>
          <p:nvPr/>
        </p:nvSpPr>
        <p:spPr>
          <a:xfrm>
            <a:off x="251460" y="3068955"/>
            <a:ext cx="4694555" cy="3867785"/>
          </a:xfrm>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t>　生活支援コーディネーターは市町村が担当になっています。</a:t>
            </a:r>
            <a:endParaRPr lang="ja-JP" altLang="en-US" sz="2800"/>
          </a:p>
          <a:p>
            <a:pPr marL="0" indent="0">
              <a:buNone/>
            </a:pPr>
            <a:r>
              <a:rPr lang="ja-JP" altLang="en-US" sz="2800"/>
              <a:t>　佐世保市では、佐世保市役所保健福祉部長寿社会課が担当になっています。</a:t>
            </a:r>
            <a:endParaRPr lang="ja-JP" altLang="en-US" sz="2800"/>
          </a:p>
          <a:p>
            <a:pPr marL="0" indent="0">
              <a:buNone/>
            </a:pPr>
            <a:r>
              <a:rPr lang="ja-JP" altLang="en-US" sz="2800"/>
              <a:t>平成</a:t>
            </a:r>
            <a:r>
              <a:rPr lang="en-US" altLang="ja-JP" sz="2800"/>
              <a:t>29</a:t>
            </a:r>
            <a:r>
              <a:rPr lang="ja-JP" altLang="en-US" sz="2800"/>
              <a:t>年度には佐世保市及び中里皆瀬・西・中部地区に生活支援コーディネーターが設置されています。</a:t>
            </a:r>
            <a:endParaRPr lang="ja-JP" altLang="en-US" sz="2800"/>
          </a:p>
        </p:txBody>
      </p:sp>
      <p:pic>
        <p:nvPicPr>
          <p:cNvPr id="28" name="図形 27" descr="541107"/>
          <p:cNvPicPr>
            <a:picLocks noChangeAspect="1"/>
          </p:cNvPicPr>
          <p:nvPr/>
        </p:nvPicPr>
        <p:blipFill>
          <a:blip r:embed="rId1"/>
          <a:srcRect l="19747" r="30225"/>
          <a:stretch>
            <a:fillRect/>
          </a:stretch>
        </p:blipFill>
        <p:spPr>
          <a:xfrm>
            <a:off x="5652135" y="3716655"/>
            <a:ext cx="1598295" cy="2505075"/>
          </a:xfrm>
          <a:prstGeom prst="rect">
            <a:avLst/>
          </a:prstGeom>
        </p:spPr>
      </p:pic>
      <p:pic>
        <p:nvPicPr>
          <p:cNvPr id="29" name="図形 28" descr="541114"/>
          <p:cNvPicPr>
            <a:picLocks noChangeAspect="1"/>
          </p:cNvPicPr>
          <p:nvPr/>
        </p:nvPicPr>
        <p:blipFill>
          <a:blip r:embed="rId2"/>
          <a:srcRect l="18546" r="29558"/>
          <a:stretch>
            <a:fillRect/>
          </a:stretch>
        </p:blipFill>
        <p:spPr>
          <a:xfrm>
            <a:off x="6948170" y="3860800"/>
            <a:ext cx="1756410" cy="2651760"/>
          </a:xfrm>
          <a:prstGeom prst="rect">
            <a:avLst/>
          </a:prstGeom>
        </p:spPr>
      </p:pic>
      <p:sp>
        <p:nvSpPr>
          <p:cNvPr id="6" name="角丸四角形吹き出し 5"/>
          <p:cNvSpPr/>
          <p:nvPr/>
        </p:nvSpPr>
        <p:spPr>
          <a:xfrm>
            <a:off x="4068445" y="188595"/>
            <a:ext cx="5016500" cy="1951990"/>
          </a:xfrm>
          <a:prstGeom prst="wedgeRoundRectCallout">
            <a:avLst>
              <a:gd name="adj1" fmla="val -61556"/>
              <a:gd name="adj2" fmla="val -31015"/>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7" name="角丸四角形吹き出し 6"/>
          <p:cNvSpPr/>
          <p:nvPr/>
        </p:nvSpPr>
        <p:spPr>
          <a:xfrm>
            <a:off x="35560" y="2924810"/>
            <a:ext cx="5016500" cy="3799840"/>
          </a:xfrm>
          <a:prstGeom prst="wedgeRoundRectCallout">
            <a:avLst>
              <a:gd name="adj1" fmla="val 68468"/>
              <a:gd name="adj2" fmla="val -15073"/>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pic>
        <p:nvPicPr>
          <p:cNvPr id="27" name="図形 26"/>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755650" y="116205"/>
            <a:ext cx="2537460" cy="22840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4211955" y="404495"/>
            <a:ext cx="4777740" cy="1710690"/>
          </a:xfrm>
        </p:spPr>
        <p:txBody>
          <a:bodyPr>
            <a:normAutofit fontScale="90000"/>
          </a:bodyPr>
          <a:p>
            <a:pPr marL="0" indent="0">
              <a:buNone/>
            </a:pPr>
            <a:r>
              <a:rPr lang="ja-JP" altLang="en-US" sz="2800"/>
              <a:t>　これからは、高齢者の困りごとの相談は、生活支援コーディネーターにすればよかと？</a:t>
            </a:r>
            <a:endParaRPr lang="ja-JP" altLang="en-US" sz="2800"/>
          </a:p>
          <a:p>
            <a:pPr marL="0" indent="0">
              <a:buNone/>
            </a:pPr>
            <a:r>
              <a:rPr lang="ja-JP" altLang="en-US" sz="2800"/>
              <a:t>包括センターはどがんなると？</a:t>
            </a:r>
            <a:endParaRPr lang="ja-JP" altLang="en-US" sz="2800"/>
          </a:p>
        </p:txBody>
      </p:sp>
      <p:sp>
        <p:nvSpPr>
          <p:cNvPr id="4" name="コンテンツプレースホルダ 2"/>
          <p:cNvSpPr>
            <a:spLocks noGrp="1"/>
          </p:cNvSpPr>
          <p:nvPr/>
        </p:nvSpPr>
        <p:spPr>
          <a:xfrm>
            <a:off x="251460" y="2924810"/>
            <a:ext cx="4694555" cy="38677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t>　</a:t>
            </a:r>
            <a:r>
              <a:rPr lang="ja-JP" altLang="en-US" sz="2500"/>
              <a:t>生活支援コーディネーターは、個人のお困りごとの相談ではなく、</a:t>
            </a:r>
            <a:r>
              <a:rPr lang="ja-JP" altLang="en-US" sz="2500" b="1" u="sng">
                <a:solidFill>
                  <a:srgbClr val="FF0000"/>
                </a:solidFill>
              </a:rPr>
              <a:t>「地域づくり」の相談</a:t>
            </a:r>
            <a:r>
              <a:rPr lang="ja-JP" altLang="en-US" sz="2500"/>
              <a:t>を受けて、実現に向けて支援を行うことが主な業務内容となっています。</a:t>
            </a:r>
            <a:endParaRPr lang="ja-JP" altLang="en-US" sz="2500"/>
          </a:p>
          <a:p>
            <a:pPr marL="0" indent="0">
              <a:buNone/>
            </a:pPr>
            <a:endParaRPr lang="ja-JP" altLang="en-US" sz="2500"/>
          </a:p>
          <a:p>
            <a:pPr marL="0" indent="0">
              <a:buNone/>
            </a:pPr>
            <a:r>
              <a:rPr lang="ja-JP" altLang="en-US" sz="2500"/>
              <a:t>高齢者個人の生活不安や、病気などに関するご相談は、地域包括支援センターへご相談ください。</a:t>
            </a:r>
            <a:endParaRPr lang="ja-JP" altLang="en-US" sz="2500"/>
          </a:p>
        </p:txBody>
      </p:sp>
      <p:pic>
        <p:nvPicPr>
          <p:cNvPr id="28" name="図形 27" descr="541107"/>
          <p:cNvPicPr>
            <a:picLocks noChangeAspect="1"/>
          </p:cNvPicPr>
          <p:nvPr/>
        </p:nvPicPr>
        <p:blipFill>
          <a:blip r:embed="rId1"/>
          <a:srcRect l="19747" r="30225"/>
          <a:stretch>
            <a:fillRect/>
          </a:stretch>
        </p:blipFill>
        <p:spPr>
          <a:xfrm>
            <a:off x="5652135" y="3716655"/>
            <a:ext cx="1598295" cy="2505075"/>
          </a:xfrm>
          <a:prstGeom prst="rect">
            <a:avLst/>
          </a:prstGeom>
        </p:spPr>
      </p:pic>
      <p:pic>
        <p:nvPicPr>
          <p:cNvPr id="29" name="図形 28" descr="541114"/>
          <p:cNvPicPr>
            <a:picLocks noChangeAspect="1"/>
          </p:cNvPicPr>
          <p:nvPr/>
        </p:nvPicPr>
        <p:blipFill>
          <a:blip r:embed="rId2"/>
          <a:srcRect l="18546" r="29558"/>
          <a:stretch>
            <a:fillRect/>
          </a:stretch>
        </p:blipFill>
        <p:spPr>
          <a:xfrm>
            <a:off x="6948170" y="3860800"/>
            <a:ext cx="1756410" cy="2651760"/>
          </a:xfrm>
          <a:prstGeom prst="rect">
            <a:avLst/>
          </a:prstGeom>
        </p:spPr>
      </p:pic>
      <p:sp>
        <p:nvSpPr>
          <p:cNvPr id="6" name="角丸四角形吹き出し 5"/>
          <p:cNvSpPr/>
          <p:nvPr/>
        </p:nvSpPr>
        <p:spPr>
          <a:xfrm>
            <a:off x="4068445" y="188595"/>
            <a:ext cx="5016500" cy="1951990"/>
          </a:xfrm>
          <a:prstGeom prst="wedgeRoundRectCallout">
            <a:avLst>
              <a:gd name="adj1" fmla="val -61556"/>
              <a:gd name="adj2" fmla="val -31015"/>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7" name="角丸四角形吹き出し 6"/>
          <p:cNvSpPr/>
          <p:nvPr/>
        </p:nvSpPr>
        <p:spPr>
          <a:xfrm>
            <a:off x="35560" y="2924810"/>
            <a:ext cx="5016500" cy="3799840"/>
          </a:xfrm>
          <a:prstGeom prst="wedgeRoundRectCallout">
            <a:avLst>
              <a:gd name="adj1" fmla="val 68468"/>
              <a:gd name="adj2" fmla="val -15073"/>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pic>
        <p:nvPicPr>
          <p:cNvPr id="27" name="図形 26"/>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755650" y="116205"/>
            <a:ext cx="2537460" cy="22840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4211955" y="404495"/>
            <a:ext cx="4777740" cy="2241550"/>
          </a:xfrm>
        </p:spPr>
        <p:txBody>
          <a:bodyPr/>
          <a:p>
            <a:pPr marL="0" indent="0">
              <a:buNone/>
            </a:pPr>
            <a:r>
              <a:rPr lang="ja-JP" altLang="en-US" sz="2800"/>
              <a:t>　生活支援コーディネーター？</a:t>
            </a:r>
            <a:endParaRPr lang="ja-JP" altLang="en-US" sz="2800"/>
          </a:p>
          <a:p>
            <a:pPr marL="0" indent="0">
              <a:buNone/>
            </a:pPr>
            <a:r>
              <a:rPr lang="ja-JP" altLang="en-US" sz="2800"/>
              <a:t>市から住民に、何か強制的にお手伝いをさせたりするんじゃないですか？</a:t>
            </a:r>
            <a:endParaRPr lang="ja-JP" altLang="en-US" sz="2800"/>
          </a:p>
        </p:txBody>
      </p:sp>
      <p:sp>
        <p:nvSpPr>
          <p:cNvPr id="4" name="コンテンツプレースホルダ 2"/>
          <p:cNvSpPr>
            <a:spLocks noGrp="1"/>
          </p:cNvSpPr>
          <p:nvPr/>
        </p:nvSpPr>
        <p:spPr>
          <a:xfrm>
            <a:off x="251460" y="3141345"/>
            <a:ext cx="4694555" cy="3867785"/>
          </a:xfrm>
          <a:prstGeom prst="rect">
            <a:avLst/>
          </a:prstGeom>
        </p:spPr>
        <p:txBody>
          <a:bodyPr vert="horz" lIns="91440" tIns="45720" rIns="91440" bIns="45720" rtlCol="0">
            <a:normAutofit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t>　不安はご理解できます。</a:t>
            </a:r>
            <a:endParaRPr lang="ja-JP" altLang="en-US" sz="2800"/>
          </a:p>
          <a:p>
            <a:pPr marL="0" indent="0">
              <a:buNone/>
            </a:pPr>
            <a:r>
              <a:rPr lang="ja-JP" altLang="en-US" sz="2800"/>
              <a:t>ですが、何か強制的に何かをお願いする事はありません。</a:t>
            </a:r>
            <a:endParaRPr lang="ja-JP" altLang="en-US" sz="2800"/>
          </a:p>
          <a:p>
            <a:pPr marL="0" indent="0">
              <a:buNone/>
            </a:pPr>
            <a:r>
              <a:rPr lang="ja-JP" altLang="en-US" sz="2800"/>
              <a:t>　地域の集まりや、サロン、百歳体操などで、これからの地域づくりについて現状をお聞きし、</a:t>
            </a:r>
            <a:r>
              <a:rPr lang="ja-JP" altLang="en-US" sz="2800">
                <a:solidFill>
                  <a:srgbClr val="FF0000"/>
                </a:solidFill>
              </a:rPr>
              <a:t>「あったらいいな！」</a:t>
            </a:r>
            <a:r>
              <a:rPr lang="ja-JP" altLang="en-US" sz="2800"/>
              <a:t>と思っている地域づくりを実現するお手伝いを行います。</a:t>
            </a:r>
            <a:endParaRPr lang="ja-JP" altLang="en-US" sz="2800"/>
          </a:p>
        </p:txBody>
      </p:sp>
      <p:pic>
        <p:nvPicPr>
          <p:cNvPr id="15" name="図形 14"/>
          <p:cNvPicPr>
            <a:picLocks noChangeAspect="1"/>
          </p:cNvPicPr>
          <p:nvPr/>
        </p:nvPicPr>
        <p:blipFill>
          <a:blip r:embed="rId1">
            <a:clrChange>
              <a:clrFrom>
                <a:srgbClr val="000000">
                  <a:alpha val="100000"/>
                </a:srgbClr>
              </a:clrFrom>
              <a:clrTo>
                <a:srgbClr val="000000">
                  <a:alpha val="100000"/>
                  <a:alpha val="0"/>
                </a:srgbClr>
              </a:clrTo>
            </a:clrChange>
          </a:blip>
          <a:stretch>
            <a:fillRect/>
          </a:stretch>
        </p:blipFill>
        <p:spPr>
          <a:xfrm>
            <a:off x="1908175" y="332740"/>
            <a:ext cx="2033905" cy="2003425"/>
          </a:xfrm>
          <a:prstGeom prst="rect">
            <a:avLst/>
          </a:prstGeom>
        </p:spPr>
      </p:pic>
      <p:pic>
        <p:nvPicPr>
          <p:cNvPr id="16" name="図形 15"/>
          <p:cNvPicPr>
            <a:picLocks noChangeAspect="1"/>
          </p:cNvPicPr>
          <p:nvPr/>
        </p:nvPicPr>
        <p:blipFill>
          <a:blip r:embed="rId2">
            <a:clrChange>
              <a:clrFrom>
                <a:srgbClr val="000000">
                  <a:alpha val="100000"/>
                </a:srgbClr>
              </a:clrFrom>
              <a:clrTo>
                <a:srgbClr val="000000">
                  <a:alpha val="100000"/>
                  <a:alpha val="0"/>
                </a:srgbClr>
              </a:clrTo>
            </a:clrChange>
          </a:blip>
          <a:stretch>
            <a:fillRect/>
          </a:stretch>
        </p:blipFill>
        <p:spPr>
          <a:xfrm>
            <a:off x="179705" y="404495"/>
            <a:ext cx="1967230" cy="1938020"/>
          </a:xfrm>
          <a:prstGeom prst="rect">
            <a:avLst/>
          </a:prstGeom>
        </p:spPr>
      </p:pic>
      <p:pic>
        <p:nvPicPr>
          <p:cNvPr id="28" name="図形 27" descr="541107"/>
          <p:cNvPicPr>
            <a:picLocks noChangeAspect="1"/>
          </p:cNvPicPr>
          <p:nvPr/>
        </p:nvPicPr>
        <p:blipFill>
          <a:blip r:embed="rId3"/>
          <a:srcRect l="19747" r="30225"/>
          <a:stretch>
            <a:fillRect/>
          </a:stretch>
        </p:blipFill>
        <p:spPr>
          <a:xfrm>
            <a:off x="5652135" y="3716655"/>
            <a:ext cx="1598295" cy="2505075"/>
          </a:xfrm>
          <a:prstGeom prst="rect">
            <a:avLst/>
          </a:prstGeom>
        </p:spPr>
      </p:pic>
      <p:pic>
        <p:nvPicPr>
          <p:cNvPr id="29" name="図形 28" descr="541114"/>
          <p:cNvPicPr>
            <a:picLocks noChangeAspect="1"/>
          </p:cNvPicPr>
          <p:nvPr/>
        </p:nvPicPr>
        <p:blipFill>
          <a:blip r:embed="rId4"/>
          <a:srcRect l="18546" r="29558"/>
          <a:stretch>
            <a:fillRect/>
          </a:stretch>
        </p:blipFill>
        <p:spPr>
          <a:xfrm>
            <a:off x="6948170" y="3860800"/>
            <a:ext cx="1756410" cy="2651760"/>
          </a:xfrm>
          <a:prstGeom prst="rect">
            <a:avLst/>
          </a:prstGeom>
        </p:spPr>
      </p:pic>
      <p:sp>
        <p:nvSpPr>
          <p:cNvPr id="6" name="角丸四角形吹き出し 5"/>
          <p:cNvSpPr/>
          <p:nvPr/>
        </p:nvSpPr>
        <p:spPr>
          <a:xfrm>
            <a:off x="4068445" y="188595"/>
            <a:ext cx="5016500" cy="2251075"/>
          </a:xfrm>
          <a:prstGeom prst="wedgeRoundRectCallout">
            <a:avLst>
              <a:gd name="adj1" fmla="val -61556"/>
              <a:gd name="adj2" fmla="val -31015"/>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7" name="角丸四角形吹き出し 6"/>
          <p:cNvSpPr/>
          <p:nvPr/>
        </p:nvSpPr>
        <p:spPr>
          <a:xfrm>
            <a:off x="35560" y="2924810"/>
            <a:ext cx="5016500" cy="3799840"/>
          </a:xfrm>
          <a:prstGeom prst="wedgeRoundRectCallout">
            <a:avLst>
              <a:gd name="adj1" fmla="val 68468"/>
              <a:gd name="adj2" fmla="val -15073"/>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3564255" y="404495"/>
            <a:ext cx="5039360" cy="2241550"/>
          </a:xfrm>
        </p:spPr>
        <p:txBody>
          <a:bodyPr/>
          <a:p>
            <a:pPr marL="0" indent="0">
              <a:buNone/>
            </a:pPr>
            <a:r>
              <a:rPr lang="ja-JP" altLang="en-US" sz="2300"/>
              <a:t>　助け合い活動は、ボランティア活動なの？</a:t>
            </a:r>
            <a:endParaRPr lang="ja-JP" altLang="en-US" sz="2300"/>
          </a:p>
          <a:p>
            <a:pPr marL="0" indent="0">
              <a:buNone/>
            </a:pPr>
            <a:r>
              <a:rPr lang="ja-JP" altLang="en-US" sz="2300"/>
              <a:t>無料だと、利用する人は気兼ねして、助ける人は疲弊して続かないと思うわ。。。</a:t>
            </a:r>
            <a:endParaRPr lang="ja-JP" altLang="en-US" sz="2300"/>
          </a:p>
        </p:txBody>
      </p:sp>
      <p:sp>
        <p:nvSpPr>
          <p:cNvPr id="4" name="コンテンツプレースホルダ 2"/>
          <p:cNvSpPr>
            <a:spLocks noGrp="1"/>
          </p:cNvSpPr>
          <p:nvPr/>
        </p:nvSpPr>
        <p:spPr>
          <a:xfrm>
            <a:off x="1116965" y="2647950"/>
            <a:ext cx="4694555" cy="4089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300"/>
              <a:t>　最初は、ちょっとした声かけや、ごみ捨てや買い物などついでにできることから始まると思います。</a:t>
            </a:r>
            <a:endParaRPr lang="ja-JP" altLang="en-US" sz="2300"/>
          </a:p>
          <a:p>
            <a:pPr marL="0" indent="0">
              <a:buNone/>
            </a:pPr>
            <a:r>
              <a:rPr lang="ja-JP" altLang="en-US" sz="2300"/>
              <a:t>　ですが、調理や掃除といった生活の中に入って行うことをする場合には、</a:t>
            </a:r>
            <a:r>
              <a:rPr lang="ja-JP" altLang="en-US" sz="2300">
                <a:solidFill>
                  <a:srgbClr val="FF0000"/>
                </a:solidFill>
              </a:rPr>
              <a:t>「この助け合い活動は有償」</a:t>
            </a:r>
            <a:r>
              <a:rPr lang="ja-JP" altLang="en-US" sz="2300"/>
              <a:t>というルールを決めることになるかと思います。</a:t>
            </a:r>
            <a:endParaRPr lang="ja-JP" altLang="en-US" sz="2300"/>
          </a:p>
          <a:p>
            <a:pPr marL="0" indent="0">
              <a:buNone/>
            </a:pPr>
            <a:r>
              <a:rPr lang="ja-JP" altLang="en-US" sz="2300"/>
              <a:t>　金銭のやり取りがうまれることで、</a:t>
            </a:r>
            <a:r>
              <a:rPr lang="ja-JP" altLang="en-US" sz="2300">
                <a:solidFill>
                  <a:srgbClr val="FF0000"/>
                </a:solidFill>
              </a:rPr>
              <a:t>利用する側も気兼ねが減り、助ける側も責任感が生まれる</a:t>
            </a:r>
            <a:r>
              <a:rPr lang="ja-JP" altLang="en-US" sz="2300"/>
              <a:t>ので、活動が継続しやすくなります。</a:t>
            </a:r>
            <a:endParaRPr lang="ja-JP" altLang="en-US" sz="2300"/>
          </a:p>
        </p:txBody>
      </p:sp>
      <p:pic>
        <p:nvPicPr>
          <p:cNvPr id="28" name="図形 27" descr="541107"/>
          <p:cNvPicPr>
            <a:picLocks noChangeAspect="1"/>
          </p:cNvPicPr>
          <p:nvPr/>
        </p:nvPicPr>
        <p:blipFill>
          <a:blip r:embed="rId1"/>
          <a:srcRect l="19747" r="30225"/>
          <a:stretch>
            <a:fillRect/>
          </a:stretch>
        </p:blipFill>
        <p:spPr>
          <a:xfrm>
            <a:off x="7021195" y="3571875"/>
            <a:ext cx="1376045" cy="2362835"/>
          </a:xfrm>
          <a:prstGeom prst="rect">
            <a:avLst/>
          </a:prstGeom>
        </p:spPr>
      </p:pic>
      <p:pic>
        <p:nvPicPr>
          <p:cNvPr id="29" name="図形 28" descr="541114"/>
          <p:cNvPicPr>
            <a:picLocks noChangeAspect="1"/>
          </p:cNvPicPr>
          <p:nvPr/>
        </p:nvPicPr>
        <p:blipFill>
          <a:blip r:embed="rId2"/>
          <a:srcRect l="18546" r="29558"/>
          <a:stretch>
            <a:fillRect/>
          </a:stretch>
        </p:blipFill>
        <p:spPr>
          <a:xfrm>
            <a:off x="7452360" y="4221480"/>
            <a:ext cx="1756410" cy="2651760"/>
          </a:xfrm>
          <a:prstGeom prst="rect">
            <a:avLst/>
          </a:prstGeom>
        </p:spPr>
      </p:pic>
      <p:pic>
        <p:nvPicPr>
          <p:cNvPr id="23" name="図形 22" descr="808953"/>
          <p:cNvPicPr>
            <a:picLocks noChangeAspect="1"/>
          </p:cNvPicPr>
          <p:nvPr/>
        </p:nvPicPr>
        <p:blipFill>
          <a:blip r:embed="rId3"/>
          <a:srcRect l="62197" t="42344" r="20286" b="28911"/>
          <a:stretch>
            <a:fillRect/>
          </a:stretch>
        </p:blipFill>
        <p:spPr>
          <a:xfrm flipH="1">
            <a:off x="251460" y="44450"/>
            <a:ext cx="1997710" cy="2477770"/>
          </a:xfrm>
          <a:prstGeom prst="rect">
            <a:avLst/>
          </a:prstGeom>
        </p:spPr>
      </p:pic>
      <p:sp>
        <p:nvSpPr>
          <p:cNvPr id="7" name="角丸四角形吹き出し 6"/>
          <p:cNvSpPr/>
          <p:nvPr/>
        </p:nvSpPr>
        <p:spPr>
          <a:xfrm>
            <a:off x="619760" y="2564765"/>
            <a:ext cx="5368290" cy="4243070"/>
          </a:xfrm>
          <a:prstGeom prst="wedgeRoundRectCallout">
            <a:avLst>
              <a:gd name="adj1" fmla="val 70506"/>
              <a:gd name="adj2" fmla="val 1875"/>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6" name="角丸四角形吹き出し 5"/>
          <p:cNvSpPr/>
          <p:nvPr/>
        </p:nvSpPr>
        <p:spPr>
          <a:xfrm>
            <a:off x="3347720" y="260350"/>
            <a:ext cx="5344795" cy="1955800"/>
          </a:xfrm>
          <a:prstGeom prst="wedgeRoundRectCallout">
            <a:avLst>
              <a:gd name="adj1" fmla="val -73618"/>
              <a:gd name="adj2" fmla="val -25844"/>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539750" y="8255"/>
            <a:ext cx="8229600" cy="531495"/>
          </a:xfrm>
        </p:spPr>
        <p:txBody>
          <a:bodyPr/>
          <a:p>
            <a:r>
              <a:rPr lang="ja-JP" altLang="en-US" sz="2400"/>
              <a:t>大分県竹田市は平成</a:t>
            </a:r>
            <a:r>
              <a:rPr lang="en-US" altLang="ja-JP" sz="2400"/>
              <a:t>22</a:t>
            </a:r>
            <a:r>
              <a:rPr lang="ja-JP" altLang="en-US" sz="2400"/>
              <a:t>年から取り組み開始</a:t>
            </a:r>
            <a:endParaRPr lang="ja-JP" altLang="en-US" sz="2400"/>
          </a:p>
        </p:txBody>
      </p:sp>
      <p:pic>
        <p:nvPicPr>
          <p:cNvPr id="4" name="コンテンツプレースホルダ 3"/>
          <p:cNvPicPr>
            <a:picLocks noChangeAspect="1"/>
          </p:cNvPicPr>
          <p:nvPr>
            <p:ph idx="1"/>
          </p:nvPr>
        </p:nvPicPr>
        <p:blipFill>
          <a:blip r:embed="rId1">
            <a:lum bright="6000"/>
          </a:blip>
          <a:srcRect l="15731" t="17284" r="16556" b="6706"/>
          <a:stretch>
            <a:fillRect/>
          </a:stretch>
        </p:blipFill>
        <p:spPr>
          <a:xfrm>
            <a:off x="179705" y="476885"/>
            <a:ext cx="8887460" cy="6236335"/>
          </a:xfrm>
          <a:prstGeom prst="rect">
            <a:avLst/>
          </a:prstGeom>
        </p:spPr>
      </p:pic>
      <p:sp>
        <p:nvSpPr>
          <p:cNvPr id="5" name="タイトル 1"/>
          <p:cNvSpPr>
            <a:spLocks noGrp="1"/>
          </p:cNvSpPr>
          <p:nvPr/>
        </p:nvSpPr>
        <p:spPr>
          <a:xfrm>
            <a:off x="179705" y="6309360"/>
            <a:ext cx="5634990" cy="5314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a:t>※H28.5</a:t>
            </a:r>
            <a:r>
              <a:rPr lang="ja-JP" altLang="en-US" sz="1600"/>
              <a:t>月にセンター</a:t>
            </a:r>
            <a:r>
              <a:rPr lang="en-US" altLang="ja-JP" sz="1600"/>
              <a:t>7</a:t>
            </a:r>
            <a:r>
              <a:rPr lang="ja-JP" altLang="en-US" sz="1600"/>
              <a:t>ヶ所、サポーター約</a:t>
            </a:r>
            <a:r>
              <a:rPr lang="en-US" altLang="ja-JP" sz="1600"/>
              <a:t>500</a:t>
            </a:r>
            <a:r>
              <a:rPr lang="ja-JP" altLang="en-US" sz="1600"/>
              <a:t>人</a:t>
            </a:r>
            <a:endParaRPr lang="ja-JP" altLang="en-US" sz="1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4284345" y="548640"/>
            <a:ext cx="4777740" cy="2241550"/>
          </a:xfrm>
        </p:spPr>
        <p:txBody>
          <a:bodyPr/>
          <a:p>
            <a:pPr marL="0" indent="0">
              <a:buNone/>
            </a:pPr>
            <a:r>
              <a:rPr lang="ja-JP" altLang="en-US" sz="2300"/>
              <a:t>　すごく助け合い活動が進んでいるけど、私たちも</a:t>
            </a:r>
            <a:r>
              <a:rPr lang="ja-JP" altLang="en-US" sz="2300">
                <a:solidFill>
                  <a:srgbClr val="FF0000"/>
                </a:solidFill>
              </a:rPr>
              <a:t>「すぐ」</a:t>
            </a:r>
            <a:r>
              <a:rPr lang="ja-JP" altLang="en-US" sz="2300"/>
              <a:t>こんな取り組みをしないといけないの？</a:t>
            </a:r>
            <a:endParaRPr lang="ja-JP" altLang="en-US" sz="2300"/>
          </a:p>
        </p:txBody>
      </p:sp>
      <p:sp>
        <p:nvSpPr>
          <p:cNvPr id="4" name="コンテンツプレースホルダ 2"/>
          <p:cNvSpPr>
            <a:spLocks noGrp="1"/>
          </p:cNvSpPr>
          <p:nvPr/>
        </p:nvSpPr>
        <p:spPr>
          <a:xfrm>
            <a:off x="251460" y="2708910"/>
            <a:ext cx="4694555" cy="3867785"/>
          </a:xfrm>
          <a:prstGeom prst="rect">
            <a:avLst/>
          </a:prstGeom>
        </p:spPr>
        <p:txBody>
          <a:bodyPr vert="horz" lIns="91440" tIns="45720" rIns="91440" bIns="45720" rtlCol="0">
            <a:normAutofit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t>　第一次ベビーブームが起きた時期</a:t>
            </a:r>
            <a:endParaRPr lang="ja-JP" altLang="en-US" sz="2800"/>
          </a:p>
          <a:p>
            <a:pPr marL="0" indent="0">
              <a:buNone/>
            </a:pPr>
            <a:r>
              <a:rPr lang="ja-JP" altLang="en-US" sz="2800">
                <a:sym typeface="+mn-ea"/>
              </a:rPr>
              <a:t>1947年（昭和22年）～1949年（昭和24年）</a:t>
            </a:r>
            <a:endParaRPr lang="ja-JP" altLang="en-US" sz="2800"/>
          </a:p>
          <a:p>
            <a:pPr marL="0" indent="0">
              <a:buNone/>
            </a:pPr>
            <a:r>
              <a:rPr lang="ja-JP" altLang="en-US" sz="2800"/>
              <a:t>に生まれた</a:t>
            </a:r>
            <a:r>
              <a:rPr lang="ja-JP" altLang="en-US" sz="2800">
                <a:sym typeface="+mn-ea"/>
              </a:rPr>
              <a:t>団塊の世代が</a:t>
            </a:r>
            <a:r>
              <a:rPr lang="en-US" altLang="ja-JP" sz="2800">
                <a:sym typeface="+mn-ea"/>
              </a:rPr>
              <a:t>75</a:t>
            </a:r>
            <a:r>
              <a:rPr lang="ja-JP" altLang="en-US" sz="2800">
                <a:sym typeface="+mn-ea"/>
              </a:rPr>
              <a:t>歳になる</a:t>
            </a:r>
            <a:endParaRPr lang="ja-JP" altLang="en-US" sz="2800">
              <a:sym typeface="+mn-ea"/>
            </a:endParaRPr>
          </a:p>
          <a:p>
            <a:pPr marL="0" indent="0">
              <a:buNone/>
            </a:pPr>
            <a:r>
              <a:rPr lang="en-US" altLang="ja-JP" b="1">
                <a:sym typeface="+mn-ea"/>
              </a:rPr>
              <a:t>2025</a:t>
            </a:r>
            <a:r>
              <a:rPr lang="ja-JP" altLang="en-US" b="1">
                <a:sym typeface="+mn-ea"/>
              </a:rPr>
              <a:t>年</a:t>
            </a:r>
            <a:r>
              <a:rPr lang="ja-JP" altLang="en-US" sz="2800">
                <a:sym typeface="+mn-ea"/>
              </a:rPr>
              <a:t>を目途に、昔あった、</a:t>
            </a:r>
            <a:endParaRPr lang="ja-JP" altLang="en-US" sz="2800">
              <a:sym typeface="+mn-ea"/>
            </a:endParaRPr>
          </a:p>
          <a:p>
            <a:pPr marL="0" indent="0">
              <a:buNone/>
            </a:pPr>
            <a:r>
              <a:rPr lang="ja-JP" altLang="en-US" sz="2800">
                <a:solidFill>
                  <a:srgbClr val="FF0000"/>
                </a:solidFill>
                <a:sym typeface="+mn-ea"/>
              </a:rPr>
              <a:t>「向こう三軒両隣」</a:t>
            </a:r>
            <a:r>
              <a:rPr lang="ja-JP" altLang="en-US" sz="2800">
                <a:sym typeface="+mn-ea"/>
              </a:rPr>
              <a:t>のような</a:t>
            </a:r>
            <a:endParaRPr lang="ja-JP" altLang="en-US" sz="2800">
              <a:sym typeface="+mn-ea"/>
            </a:endParaRPr>
          </a:p>
          <a:p>
            <a:pPr marL="0" indent="0">
              <a:buNone/>
            </a:pPr>
            <a:r>
              <a:rPr lang="ja-JP" altLang="en-US" sz="2800">
                <a:sym typeface="+mn-ea"/>
              </a:rPr>
              <a:t>地域の実現を目指しています。</a:t>
            </a:r>
            <a:endParaRPr lang="ja-JP" altLang="en-US" sz="2800">
              <a:sym typeface="+mn-ea"/>
            </a:endParaRPr>
          </a:p>
        </p:txBody>
      </p:sp>
      <p:pic>
        <p:nvPicPr>
          <p:cNvPr id="15" name="図形 14"/>
          <p:cNvPicPr>
            <a:picLocks noChangeAspect="1"/>
          </p:cNvPicPr>
          <p:nvPr/>
        </p:nvPicPr>
        <p:blipFill>
          <a:blip r:embed="rId1">
            <a:clrChange>
              <a:clrFrom>
                <a:srgbClr val="000000">
                  <a:alpha val="100000"/>
                </a:srgbClr>
              </a:clrFrom>
              <a:clrTo>
                <a:srgbClr val="000000">
                  <a:alpha val="100000"/>
                  <a:alpha val="0"/>
                </a:srgbClr>
              </a:clrTo>
            </a:clrChange>
          </a:blip>
          <a:stretch>
            <a:fillRect/>
          </a:stretch>
        </p:blipFill>
        <p:spPr>
          <a:xfrm>
            <a:off x="1908175" y="332740"/>
            <a:ext cx="2033905" cy="2003425"/>
          </a:xfrm>
          <a:prstGeom prst="rect">
            <a:avLst/>
          </a:prstGeom>
        </p:spPr>
      </p:pic>
      <p:pic>
        <p:nvPicPr>
          <p:cNvPr id="16" name="図形 15"/>
          <p:cNvPicPr>
            <a:picLocks noChangeAspect="1"/>
          </p:cNvPicPr>
          <p:nvPr/>
        </p:nvPicPr>
        <p:blipFill>
          <a:blip r:embed="rId2">
            <a:clrChange>
              <a:clrFrom>
                <a:srgbClr val="000000">
                  <a:alpha val="100000"/>
                </a:srgbClr>
              </a:clrFrom>
              <a:clrTo>
                <a:srgbClr val="000000">
                  <a:alpha val="100000"/>
                  <a:alpha val="0"/>
                </a:srgbClr>
              </a:clrTo>
            </a:clrChange>
          </a:blip>
          <a:stretch>
            <a:fillRect/>
          </a:stretch>
        </p:blipFill>
        <p:spPr>
          <a:xfrm>
            <a:off x="179705" y="404495"/>
            <a:ext cx="1967230" cy="1938020"/>
          </a:xfrm>
          <a:prstGeom prst="rect">
            <a:avLst/>
          </a:prstGeom>
        </p:spPr>
      </p:pic>
      <p:pic>
        <p:nvPicPr>
          <p:cNvPr id="28" name="図形 27" descr="541107"/>
          <p:cNvPicPr>
            <a:picLocks noChangeAspect="1"/>
          </p:cNvPicPr>
          <p:nvPr/>
        </p:nvPicPr>
        <p:blipFill>
          <a:blip r:embed="rId3"/>
          <a:srcRect l="19747" r="30225"/>
          <a:stretch>
            <a:fillRect/>
          </a:stretch>
        </p:blipFill>
        <p:spPr>
          <a:xfrm>
            <a:off x="5652135" y="3716655"/>
            <a:ext cx="1598295" cy="2505075"/>
          </a:xfrm>
          <a:prstGeom prst="rect">
            <a:avLst/>
          </a:prstGeom>
        </p:spPr>
      </p:pic>
      <p:pic>
        <p:nvPicPr>
          <p:cNvPr id="29" name="図形 28" descr="541114"/>
          <p:cNvPicPr>
            <a:picLocks noChangeAspect="1"/>
          </p:cNvPicPr>
          <p:nvPr/>
        </p:nvPicPr>
        <p:blipFill>
          <a:blip r:embed="rId4"/>
          <a:srcRect l="18546" r="29558"/>
          <a:stretch>
            <a:fillRect/>
          </a:stretch>
        </p:blipFill>
        <p:spPr>
          <a:xfrm>
            <a:off x="6948170" y="3860800"/>
            <a:ext cx="1756410" cy="2651760"/>
          </a:xfrm>
          <a:prstGeom prst="rect">
            <a:avLst/>
          </a:prstGeom>
        </p:spPr>
      </p:pic>
      <p:sp>
        <p:nvSpPr>
          <p:cNvPr id="6" name="角丸四角形吹き出し 5"/>
          <p:cNvSpPr/>
          <p:nvPr/>
        </p:nvSpPr>
        <p:spPr>
          <a:xfrm>
            <a:off x="4140200" y="476250"/>
            <a:ext cx="5016500" cy="1307465"/>
          </a:xfrm>
          <a:prstGeom prst="wedgeRoundRectCallout">
            <a:avLst>
              <a:gd name="adj1" fmla="val -66177"/>
              <a:gd name="adj2" fmla="val 18188"/>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7" name="角丸四角形吹き出し 6"/>
          <p:cNvSpPr/>
          <p:nvPr/>
        </p:nvSpPr>
        <p:spPr>
          <a:xfrm>
            <a:off x="36830" y="2565400"/>
            <a:ext cx="5238115" cy="4011295"/>
          </a:xfrm>
          <a:prstGeom prst="wedgeRoundRectCallout">
            <a:avLst>
              <a:gd name="adj1" fmla="val 61080"/>
              <a:gd name="adj2" fmla="val -6701"/>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コンテンツプレースホルダ 2"/>
          <p:cNvSpPr>
            <a:spLocks noGrp="1"/>
          </p:cNvSpPr>
          <p:nvPr>
            <p:ph idx="1"/>
          </p:nvPr>
        </p:nvSpPr>
        <p:spPr>
          <a:xfrm>
            <a:off x="3564255" y="404495"/>
            <a:ext cx="5039360" cy="2241550"/>
          </a:xfrm>
        </p:spPr>
        <p:txBody>
          <a:bodyPr/>
          <a:p>
            <a:pPr marL="0" indent="0">
              <a:buNone/>
            </a:pPr>
            <a:r>
              <a:rPr lang="ja-JP" altLang="en-US" sz="2300"/>
              <a:t>　そもそも、ヘルパーさんがしてくれているから、私たちはそんな助け合いなんてしなくてもいいんじゃないの？</a:t>
            </a:r>
            <a:endParaRPr lang="ja-JP" altLang="en-US" sz="2300"/>
          </a:p>
        </p:txBody>
      </p:sp>
      <p:sp>
        <p:nvSpPr>
          <p:cNvPr id="4" name="コンテンツプレースホルダ 2"/>
          <p:cNvSpPr>
            <a:spLocks noGrp="1"/>
          </p:cNvSpPr>
          <p:nvPr/>
        </p:nvSpPr>
        <p:spPr>
          <a:xfrm>
            <a:off x="900430" y="3213100"/>
            <a:ext cx="4694555" cy="300863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300"/>
              <a:t>　少子高齢社会となり、支え手が減少しています。</a:t>
            </a:r>
            <a:endParaRPr lang="ja-JP" altLang="en-US" sz="2300"/>
          </a:p>
          <a:p>
            <a:pPr marL="0" indent="0">
              <a:buNone/>
            </a:pPr>
            <a:r>
              <a:rPr lang="ja-JP" altLang="en-US" sz="2300"/>
              <a:t>　多くの方がヘルパーを利用すれば介護保険料が高くなっていきます。</a:t>
            </a:r>
            <a:endParaRPr lang="ja-JP" altLang="en-US" sz="2300"/>
          </a:p>
          <a:p>
            <a:pPr marL="0" indent="0">
              <a:buNone/>
            </a:pPr>
            <a:r>
              <a:rPr lang="ja-JP" altLang="en-US" sz="2300"/>
              <a:t>また、ヘルパーさん自体も高齢化や人材不足になっているのが現状です。</a:t>
            </a:r>
            <a:endParaRPr lang="ja-JP" altLang="en-US" sz="2300"/>
          </a:p>
          <a:p>
            <a:pPr marL="0" indent="0">
              <a:buNone/>
            </a:pPr>
            <a:r>
              <a:rPr lang="ja-JP" altLang="en-US" sz="2300"/>
              <a:t>　だからこそ、今から助け合いの取り組みをはじめることが大切なのです。</a:t>
            </a:r>
            <a:endParaRPr lang="ja-JP" altLang="en-US" sz="2300"/>
          </a:p>
        </p:txBody>
      </p:sp>
      <p:pic>
        <p:nvPicPr>
          <p:cNvPr id="28" name="図形 27" descr="541107"/>
          <p:cNvPicPr>
            <a:picLocks noChangeAspect="1"/>
          </p:cNvPicPr>
          <p:nvPr/>
        </p:nvPicPr>
        <p:blipFill>
          <a:blip r:embed="rId1"/>
          <a:srcRect l="19747" r="30225"/>
          <a:stretch>
            <a:fillRect/>
          </a:stretch>
        </p:blipFill>
        <p:spPr>
          <a:xfrm>
            <a:off x="7021195" y="3571875"/>
            <a:ext cx="1376045" cy="2362835"/>
          </a:xfrm>
          <a:prstGeom prst="rect">
            <a:avLst/>
          </a:prstGeom>
        </p:spPr>
      </p:pic>
      <p:pic>
        <p:nvPicPr>
          <p:cNvPr id="29" name="図形 28" descr="541114"/>
          <p:cNvPicPr>
            <a:picLocks noChangeAspect="1"/>
          </p:cNvPicPr>
          <p:nvPr/>
        </p:nvPicPr>
        <p:blipFill>
          <a:blip r:embed="rId2"/>
          <a:srcRect l="18546" r="29558"/>
          <a:stretch>
            <a:fillRect/>
          </a:stretch>
        </p:blipFill>
        <p:spPr>
          <a:xfrm>
            <a:off x="7452360" y="4221480"/>
            <a:ext cx="1756410" cy="2651760"/>
          </a:xfrm>
          <a:prstGeom prst="rect">
            <a:avLst/>
          </a:prstGeom>
        </p:spPr>
      </p:pic>
      <p:pic>
        <p:nvPicPr>
          <p:cNvPr id="23" name="図形 22" descr="808953"/>
          <p:cNvPicPr>
            <a:picLocks noChangeAspect="1"/>
          </p:cNvPicPr>
          <p:nvPr/>
        </p:nvPicPr>
        <p:blipFill>
          <a:blip r:embed="rId3"/>
          <a:srcRect l="62197" t="42344" r="20286" b="28911"/>
          <a:stretch>
            <a:fillRect/>
          </a:stretch>
        </p:blipFill>
        <p:spPr>
          <a:xfrm flipH="1">
            <a:off x="251460" y="44450"/>
            <a:ext cx="1997710" cy="2477770"/>
          </a:xfrm>
          <a:prstGeom prst="rect">
            <a:avLst/>
          </a:prstGeom>
        </p:spPr>
      </p:pic>
      <p:sp>
        <p:nvSpPr>
          <p:cNvPr id="7" name="角丸四角形吹き出し 6"/>
          <p:cNvSpPr/>
          <p:nvPr/>
        </p:nvSpPr>
        <p:spPr>
          <a:xfrm>
            <a:off x="619760" y="2866390"/>
            <a:ext cx="5368290" cy="3593465"/>
          </a:xfrm>
          <a:prstGeom prst="wedgeRoundRectCallout">
            <a:avLst>
              <a:gd name="adj1" fmla="val 70506"/>
              <a:gd name="adj2" fmla="val 1875"/>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6" name="角丸四角形吹き出し 5"/>
          <p:cNvSpPr/>
          <p:nvPr/>
        </p:nvSpPr>
        <p:spPr>
          <a:xfrm>
            <a:off x="3348990" y="260985"/>
            <a:ext cx="5344795" cy="1516380"/>
          </a:xfrm>
          <a:prstGeom prst="wedgeRoundRectCallout">
            <a:avLst>
              <a:gd name="adj1" fmla="val -73618"/>
              <a:gd name="adj2" fmla="val -25844"/>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1" cstate="email"/>
          <a:srcRect/>
          <a:stretch>
            <a:fillRect/>
          </a:stretch>
        </p:blipFill>
        <p:spPr>
          <a:xfrm>
            <a:off x="108585" y="332105"/>
            <a:ext cx="8924925" cy="5759450"/>
          </a:xfrm>
          <a:prstGeom prst="rect">
            <a:avLst/>
          </a:prstGeom>
        </p:spPr>
      </p:pic>
      <p:sp>
        <p:nvSpPr>
          <p:cNvPr id="5" name="テキスト ボックス 4"/>
          <p:cNvSpPr txBox="1"/>
          <p:nvPr/>
        </p:nvSpPr>
        <p:spPr>
          <a:xfrm>
            <a:off x="3996055" y="6308725"/>
            <a:ext cx="5695950" cy="301625"/>
          </a:xfrm>
          <a:prstGeom prst="rect">
            <a:avLst/>
          </a:prstGeom>
          <a:noFill/>
        </p:spPr>
        <p:txBody>
          <a:bodyPr wrap="square" rtlCol="0">
            <a:spAutoFit/>
          </a:bodyPr>
          <a:lstStyle/>
          <a:p>
            <a:r>
              <a:rPr lang="ja-JP" altLang="en-US" sz="1200" dirty="0">
                <a:latin typeface="メイリオ" charset="0"/>
                <a:ea typeface="メイリオ" charset="0"/>
              </a:rPr>
              <a:t>出典：厚生労働省</a:t>
            </a:r>
            <a:r>
              <a:rPr lang="en-US" altLang="ja-JP" sz="1200" dirty="0">
                <a:latin typeface="メイリオ" charset="0"/>
                <a:ea typeface="メイリオ" charset="0"/>
              </a:rPr>
              <a:t>/</a:t>
            </a:r>
            <a:r>
              <a:rPr lang="zh-TW" altLang="en-US" sz="1200" dirty="0">
                <a:latin typeface="メイリオ" charset="0"/>
                <a:ea typeface="メイリオ" charset="0"/>
              </a:rPr>
              <a:t>第１回福祉人材確保対策検討会（</a:t>
            </a:r>
            <a:r>
              <a:rPr lang="en-US" altLang="zh-TW" sz="1200" dirty="0">
                <a:latin typeface="メイリオ" charset="0"/>
                <a:ea typeface="メイリオ" charset="0"/>
              </a:rPr>
              <a:t>H26.6.4</a:t>
            </a:r>
            <a:r>
              <a:rPr lang="zh-TW" altLang="en-US" sz="1200" dirty="0">
                <a:latin typeface="メイリオ" charset="0"/>
                <a:ea typeface="メイリオ" charset="0"/>
              </a:rPr>
              <a:t>）資料２</a:t>
            </a:r>
            <a:endParaRPr kumimoji="1" lang="ja-JP" altLang="en-US" sz="1200" dirty="0">
              <a:latin typeface="メイリオ" charset="0"/>
              <a:ea typeface="メイリオ" charset="0"/>
            </a:endParaRPr>
          </a:p>
        </p:txBody>
      </p:sp>
      <p:cxnSp>
        <p:nvCxnSpPr>
          <p:cNvPr id="7" name="直線コネクタ 6"/>
          <p:cNvCxnSpPr/>
          <p:nvPr/>
        </p:nvCxnSpPr>
        <p:spPr>
          <a:xfrm>
            <a:off x="1259840" y="1340485"/>
            <a:ext cx="15119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99795" y="1700530"/>
            <a:ext cx="4608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四角形 1"/>
          <p:cNvSpPr/>
          <p:nvPr/>
        </p:nvSpPr>
        <p:spPr>
          <a:xfrm>
            <a:off x="7812405" y="4940935"/>
            <a:ext cx="1103630" cy="28829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77" y="620499"/>
            <a:ext cx="7886700" cy="994172"/>
          </a:xfrm>
        </p:spPr>
        <p:txBody>
          <a:bodyPr/>
          <a:lstStyle/>
          <a:p>
            <a:r>
              <a:rPr kumimoji="1" lang="ja-JP" altLang="en-US" dirty="0">
                <a:latin typeface="メイリオ" charset="0"/>
                <a:ea typeface="メイリオ" charset="0"/>
              </a:rPr>
              <a:t>本日の勉強会の流れ</a:t>
            </a:r>
            <a:endParaRPr>
              <a:latin typeface="メイリオ" charset="0"/>
              <a:ea typeface="メイリオ" charset="0"/>
            </a:endParaRPr>
          </a:p>
        </p:txBody>
      </p:sp>
      <p:sp>
        <p:nvSpPr>
          <p:cNvPr id="3" name="コンテンツ プレースホルダー 2"/>
          <p:cNvSpPr>
            <a:spLocks noGrp="1"/>
          </p:cNvSpPr>
          <p:nvPr>
            <p:ph idx="1"/>
          </p:nvPr>
        </p:nvSpPr>
        <p:spPr>
          <a:xfrm>
            <a:off x="228600" y="2056130"/>
            <a:ext cx="8627110" cy="3944620"/>
          </a:xfrm>
        </p:spPr>
        <p:txBody>
          <a:bodyPr>
            <a:normAutofit/>
          </a:bodyPr>
          <a:lstStyle/>
          <a:p>
            <a:pPr marL="0" indent="0">
              <a:lnSpc>
                <a:spcPct val="150000"/>
              </a:lnSpc>
              <a:buNone/>
            </a:pPr>
            <a:r>
              <a:rPr lang="ja-JP" altLang="en-US" sz="2400" dirty="0">
                <a:latin typeface="メイリオ" charset="0"/>
                <a:ea typeface="メイリオ" charset="0"/>
              </a:rPr>
              <a:t>１．講演「超高齢社会の現状とこれからの地域づくり」</a:t>
            </a:r>
            <a:endParaRPr kumimoji="1" lang="en-US" altLang="ja-JP" sz="2400" dirty="0">
              <a:latin typeface="メイリオ" charset="0"/>
              <a:ea typeface="メイリオ" charset="0"/>
            </a:endParaRPr>
          </a:p>
          <a:p>
            <a:pPr marL="0" indent="0">
              <a:lnSpc>
                <a:spcPct val="150000"/>
              </a:lnSpc>
              <a:buNone/>
            </a:pPr>
            <a:r>
              <a:rPr lang="ja-JP" altLang="en-US" sz="2400" dirty="0">
                <a:latin typeface="メイリオ" charset="0"/>
                <a:ea typeface="メイリオ" charset="0"/>
              </a:rPr>
              <a:t>２．グループワーク「地域活動計画を作ってみよう」</a:t>
            </a:r>
            <a:endParaRPr lang="en-US" altLang="ja-JP" sz="2400" dirty="0">
              <a:latin typeface="メイリオ" charset="0"/>
              <a:ea typeface="メイリオ" charset="0"/>
            </a:endParaRPr>
          </a:p>
          <a:p>
            <a:pPr marL="0" indent="0">
              <a:lnSpc>
                <a:spcPct val="150000"/>
              </a:lnSpc>
              <a:buNone/>
            </a:pPr>
            <a:r>
              <a:rPr lang="ja-JP" altLang="en-US" sz="2400" dirty="0">
                <a:latin typeface="メイリオ" charset="0"/>
                <a:ea typeface="メイリオ" charset="0"/>
              </a:rPr>
              <a:t>３．発表</a:t>
            </a:r>
            <a:endParaRPr lang="en-US" altLang="ja-JP" sz="2400" dirty="0">
              <a:latin typeface="メイリオ" charset="0"/>
              <a:ea typeface="メイリオ" charset="0"/>
            </a:endParaRPr>
          </a:p>
          <a:p>
            <a:pPr marL="0" indent="0">
              <a:lnSpc>
                <a:spcPct val="150000"/>
              </a:lnSpc>
              <a:buNone/>
            </a:pPr>
            <a:r>
              <a:rPr lang="ja-JP" altLang="en-US" sz="2400" dirty="0">
                <a:latin typeface="メイリオ" charset="0"/>
                <a:ea typeface="メイリオ" charset="0"/>
              </a:rPr>
              <a:t>４．まとめ</a:t>
            </a:r>
            <a:endParaRPr lang="en-US" altLang="ja-JP" sz="2400" dirty="0">
              <a:latin typeface="メイリオ" charset="0"/>
              <a:ea typeface="メイリオ" charset="0"/>
            </a:endParaRPr>
          </a:p>
          <a:p>
            <a:pPr marL="0" indent="0">
              <a:lnSpc>
                <a:spcPct val="150000"/>
              </a:lnSpc>
              <a:buNone/>
            </a:pPr>
            <a:r>
              <a:rPr lang="ja-JP" altLang="en-US" sz="2400" dirty="0">
                <a:latin typeface="メイリオ" charset="0"/>
                <a:ea typeface="メイリオ" charset="0"/>
              </a:rPr>
              <a:t>５．今後の取組みについて</a:t>
            </a:r>
            <a:endParaRPr lang="ja-JP" altLang="en-US" sz="2400" dirty="0">
              <a:latin typeface="メイリオ" charset="0"/>
              <a:ea typeface="メイリオ"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78155" y="462280"/>
            <a:ext cx="8637905" cy="5402580"/>
          </a:xfrm>
        </p:spPr>
        <p:txBody>
          <a:bodyPr>
            <a:noAutofit/>
          </a:bodyPr>
          <a:lstStyle/>
          <a:p>
            <a:pPr marL="0" indent="0" algn="ctr">
              <a:lnSpc>
                <a:spcPct val="60000"/>
              </a:lnSpc>
              <a:buNone/>
            </a:pPr>
            <a:r>
              <a:rPr lang="en-US" altLang="ja-JP" sz="4400" dirty="0">
                <a:latin typeface="HG丸ｺﾞｼｯｸM-PRO" panose="020F0600000000000000" pitchFamily="50" charset="-128"/>
                <a:ea typeface="HG丸ｺﾞｼｯｸM-PRO" panose="020F0600000000000000" pitchFamily="50" charset="-128"/>
              </a:rPr>
              <a:t>【</a:t>
            </a:r>
            <a:r>
              <a:rPr lang="ja-JP" altLang="en-US" sz="4400" dirty="0">
                <a:latin typeface="HG丸ｺﾞｼｯｸM-PRO" panose="020F0600000000000000" pitchFamily="50" charset="-128"/>
                <a:ea typeface="HG丸ｺﾞｼｯｸM-PRO" panose="020F0600000000000000" pitchFamily="50" charset="-128"/>
              </a:rPr>
              <a:t>介護保険の移り変わり</a:t>
            </a:r>
            <a:r>
              <a:rPr lang="en-US" altLang="ja-JP" sz="4400" dirty="0">
                <a:latin typeface="HG丸ｺﾞｼｯｸM-PRO" panose="020F0600000000000000" pitchFamily="50" charset="-128"/>
                <a:ea typeface="HG丸ｺﾞｼｯｸM-PRO" panose="020F0600000000000000" pitchFamily="50" charset="-128"/>
              </a:rPr>
              <a:t>】</a:t>
            </a:r>
            <a:endParaRPr lang="en-US" altLang="ja-JP" sz="4400" dirty="0">
              <a:latin typeface="HG丸ｺﾞｼｯｸM-PRO" panose="020F0600000000000000" pitchFamily="50" charset="-128"/>
              <a:ea typeface="HG丸ｺﾞｼｯｸM-PRO" panose="020F0600000000000000" pitchFamily="50" charset="-128"/>
            </a:endParaRPr>
          </a:p>
          <a:p>
            <a:pPr marL="0" indent="0" algn="ctr">
              <a:lnSpc>
                <a:spcPct val="60000"/>
              </a:lnSpc>
              <a:buNone/>
            </a:pPr>
            <a:r>
              <a:rPr lang="ja-JP" altLang="en-US" dirty="0">
                <a:latin typeface="HG丸ｺﾞｼｯｸM-PRO" panose="020F0600000000000000" pitchFamily="50" charset="-128"/>
                <a:ea typeface="HG丸ｺﾞｼｯｸM-PRO" panose="020F0600000000000000" pitchFamily="50" charset="-128"/>
              </a:rPr>
              <a:t>　</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平成</a:t>
            </a:r>
            <a:r>
              <a:rPr lang="en-US" altLang="en-US"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年</a:t>
            </a:r>
            <a:r>
              <a:rPr lang="en-US" altLang="en-US"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　制定</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平成</a:t>
            </a:r>
            <a:r>
              <a:rPr lang="en-US" altLang="en-US" dirty="0">
                <a:latin typeface="HG丸ｺﾞｼｯｸM-PRO" panose="020F0600000000000000" pitchFamily="50" charset="-128"/>
                <a:ea typeface="HG丸ｺﾞｼｯｸM-PRO" panose="020F0600000000000000" pitchFamily="50" charset="-128"/>
              </a:rPr>
              <a:t>18</a:t>
            </a:r>
            <a:r>
              <a:rPr lang="ja-JP" altLang="en-US" dirty="0">
                <a:latin typeface="HG丸ｺﾞｼｯｸM-PRO" panose="020F0600000000000000" pitchFamily="50" charset="-128"/>
                <a:ea typeface="HG丸ｺﾞｼｯｸM-PRO" panose="020F0600000000000000" pitchFamily="50" charset="-128"/>
              </a:rPr>
              <a:t>年</a:t>
            </a:r>
            <a:r>
              <a:rPr lang="en-US" altLang="en-US"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年　要支援</a:t>
            </a:r>
            <a:r>
              <a:rPr lang="en-US" altLang="en-US" dirty="0">
                <a:latin typeface="HG丸ｺﾞｼｯｸM-PRO" panose="020F0600000000000000" pitchFamily="50" charset="-128"/>
                <a:ea typeface="HG丸ｺﾞｼｯｸM-PRO" panose="020F0600000000000000" pitchFamily="50" charset="-128"/>
              </a:rPr>
              <a:t>1・2</a:t>
            </a:r>
            <a:r>
              <a:rPr lang="zh-TW" altLang="en-US" dirty="0">
                <a:latin typeface="HG丸ｺﾞｼｯｸM-PRO" panose="020F0600000000000000" pitchFamily="50" charset="-128"/>
                <a:ea typeface="HG丸ｺﾞｼｯｸM-PRO" panose="020F0600000000000000" pitchFamily="50" charset="-128"/>
              </a:rPr>
              <a:t>　＆　包括誕生</a:t>
            </a:r>
            <a:endParaRPr lang="zh-TW"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sz="2400" dirty="0">
                <a:latin typeface="HG丸ｺﾞｼｯｸM-PRO" panose="020F0600000000000000" pitchFamily="50" charset="-128"/>
                <a:ea typeface="HG丸ｺﾞｼｯｸM-PRO" panose="020F0600000000000000" pitchFamily="50" charset="-128"/>
              </a:rPr>
              <a:t>その間　    　ヘルパーの時間が</a:t>
            </a:r>
            <a:r>
              <a:rPr lang="en-US" altLang="en-US" sz="2400" dirty="0">
                <a:latin typeface="HG丸ｺﾞｼｯｸM-PRO" panose="020F0600000000000000" pitchFamily="50" charset="-128"/>
                <a:ea typeface="HG丸ｺﾞｼｯｸM-PRO" panose="020F0600000000000000" pitchFamily="50" charset="-128"/>
              </a:rPr>
              <a:t>1</a:t>
            </a:r>
            <a:r>
              <a:rPr lang="ja-JP" altLang="en-US" sz="2400" dirty="0">
                <a:latin typeface="HG丸ｺﾞｼｯｸM-PRO" panose="020F0600000000000000" pitchFamily="50" charset="-128"/>
                <a:ea typeface="HG丸ｺﾞｼｯｸM-PRO" panose="020F0600000000000000" pitchFamily="50" charset="-128"/>
              </a:rPr>
              <a:t>時間→</a:t>
            </a:r>
            <a:r>
              <a:rPr lang="en-US" altLang="en-US" sz="2400" dirty="0">
                <a:latin typeface="HG丸ｺﾞｼｯｸM-PRO" panose="020F0600000000000000" pitchFamily="50" charset="-128"/>
                <a:ea typeface="HG丸ｺﾞｼｯｸM-PRO" panose="020F0600000000000000" pitchFamily="50" charset="-128"/>
              </a:rPr>
              <a:t>45</a:t>
            </a:r>
            <a:r>
              <a:rPr lang="ja-JP" altLang="en-US" sz="2400" dirty="0">
                <a:latin typeface="HG丸ｺﾞｼｯｸM-PRO" panose="020F0600000000000000" pitchFamily="50" charset="-128"/>
                <a:ea typeface="HG丸ｺﾞｼｯｸM-PRO" panose="020F0600000000000000" pitchFamily="50" charset="-128"/>
              </a:rPr>
              <a:t>分になったり</a:t>
            </a:r>
            <a:endParaRPr lang="ja-JP" altLang="en-US" sz="2400"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sz="2400" dirty="0">
                <a:latin typeface="HG丸ｺﾞｼｯｸM-PRO" panose="020F0600000000000000" pitchFamily="50" charset="-128"/>
                <a:ea typeface="HG丸ｺﾞｼｯｸM-PRO" panose="020F0600000000000000" pitchFamily="50" charset="-128"/>
              </a:rPr>
              <a:t>　　　　　　　デイが半日の所も。（要支援者の場合）</a:t>
            </a:r>
            <a:endParaRPr lang="ja-JP" altLang="en-US" sz="2400"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平成</a:t>
            </a:r>
            <a:r>
              <a:rPr lang="en-US" altLang="en-US" dirty="0">
                <a:latin typeface="HG丸ｺﾞｼｯｸM-PRO" panose="020F0600000000000000" pitchFamily="50" charset="-128"/>
                <a:ea typeface="HG丸ｺﾞｼｯｸM-PRO" panose="020F0600000000000000" pitchFamily="50" charset="-128"/>
              </a:rPr>
              <a:t>27</a:t>
            </a:r>
            <a:r>
              <a:rPr lang="ja-JP" altLang="en-US" dirty="0">
                <a:latin typeface="HG丸ｺﾞｼｯｸM-PRO" panose="020F0600000000000000" pitchFamily="50" charset="-128"/>
                <a:ea typeface="HG丸ｺﾞｼｯｸM-PRO" panose="020F0600000000000000" pitchFamily="50" charset="-128"/>
              </a:rPr>
              <a:t>年</a:t>
            </a:r>
            <a:r>
              <a:rPr lang="en-US" altLang="en-US"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　特養は要介護</a:t>
            </a:r>
            <a:r>
              <a:rPr lang="en-US" altLang="en-US"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以上からの入所。　　</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en-US" altLang="en-US" dirty="0">
                <a:latin typeface="HG丸ｺﾞｼｯｸM-PRO" panose="020F0600000000000000" pitchFamily="50" charset="-128"/>
                <a:ea typeface="HG丸ｺﾞｼｯｸM-PRO" panose="020F0600000000000000" pitchFamily="50" charset="-128"/>
              </a:rPr>
              <a:t>   　　 8</a:t>
            </a:r>
            <a:r>
              <a:rPr lang="ja-JP" altLang="en-US" dirty="0">
                <a:latin typeface="HG丸ｺﾞｼｯｸM-PRO" panose="020F0600000000000000" pitchFamily="50" charset="-128"/>
                <a:ea typeface="HG丸ｺﾞｼｯｸM-PRO" panose="020F0600000000000000" pitchFamily="50" charset="-128"/>
              </a:rPr>
              <a:t>月  高所得者の介護保険サービス</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             利用料が</a:t>
            </a:r>
            <a:r>
              <a:rPr lang="en-US" altLang="ja-JP" dirty="0">
                <a:latin typeface="HG丸ｺﾞｼｯｸM-PRO" panose="020F0600000000000000" pitchFamily="50" charset="-128"/>
                <a:ea typeface="HG丸ｺﾞｼｯｸM-PRO" panose="020F0600000000000000" pitchFamily="50" charset="-128"/>
              </a:rPr>
              <a:t>2</a:t>
            </a:r>
            <a:r>
              <a:rPr lang="ja-JP" altLang="en-US" dirty="0">
                <a:latin typeface="HG丸ｺﾞｼｯｸM-PRO" panose="020F0600000000000000" pitchFamily="50" charset="-128"/>
                <a:ea typeface="HG丸ｺﾞｼｯｸM-PRO" panose="020F0600000000000000" pitchFamily="50" charset="-128"/>
              </a:rPr>
              <a:t>割負担に</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平成</a:t>
            </a:r>
            <a:r>
              <a:rPr lang="en-US" altLang="en-US" dirty="0">
                <a:latin typeface="HG丸ｺﾞｼｯｸM-PRO" panose="020F0600000000000000" pitchFamily="50" charset="-128"/>
                <a:ea typeface="HG丸ｺﾞｼｯｸM-PRO" panose="020F0600000000000000" pitchFamily="50" charset="-128"/>
              </a:rPr>
              <a:t>29</a:t>
            </a:r>
            <a:r>
              <a:rPr lang="ja-JP" altLang="en-US" dirty="0">
                <a:latin typeface="HG丸ｺﾞｼｯｸM-PRO" panose="020F0600000000000000" pitchFamily="50" charset="-128"/>
                <a:ea typeface="HG丸ｺﾞｼｯｸM-PRO" panose="020F0600000000000000" pitchFamily="50" charset="-128"/>
              </a:rPr>
              <a:t>年</a:t>
            </a:r>
            <a:r>
              <a:rPr lang="en-US" altLang="en-US"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　要支援者のデイサービス、</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             ヘルパーを介護予防事業から</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             新しい介護予防・日常生活支援</a:t>
            </a:r>
            <a:endParaRPr lang="ja-JP" altLang="en-US" dirty="0">
              <a:latin typeface="HG丸ｺﾞｼｯｸM-PRO" panose="020F0600000000000000" pitchFamily="50" charset="-128"/>
              <a:ea typeface="HG丸ｺﾞｼｯｸM-PRO" panose="020F0600000000000000" pitchFamily="50" charset="-128"/>
            </a:endParaRPr>
          </a:p>
          <a:p>
            <a:pPr marL="0" indent="0">
              <a:lnSpc>
                <a:spcPct val="80000"/>
              </a:lnSpc>
              <a:buNone/>
            </a:pPr>
            <a:r>
              <a:rPr lang="ja-JP" altLang="en-US" dirty="0">
                <a:latin typeface="HG丸ｺﾞｼｯｸM-PRO" panose="020F0600000000000000" pitchFamily="50" charset="-128"/>
                <a:ea typeface="HG丸ｺﾞｼｯｸM-PRO" panose="020F0600000000000000" pitchFamily="50" charset="-128"/>
              </a:rPr>
              <a:t>　　　　　　 総合事業へ移行。</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爆発2 5"/>
          <p:cNvSpPr/>
          <p:nvPr/>
        </p:nvSpPr>
        <p:spPr>
          <a:xfrm rot="420000">
            <a:off x="-89535" y="3720465"/>
            <a:ext cx="9714865" cy="32664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2" name="タイトル 1"/>
          <p:cNvSpPr>
            <a:spLocks noGrp="1"/>
          </p:cNvSpPr>
          <p:nvPr>
            <p:ph type="title"/>
          </p:nvPr>
        </p:nvSpPr>
        <p:spPr/>
        <p:txBody>
          <a:bodyPr>
            <a:normAutofit fontScale="90000"/>
          </a:bodyPr>
          <a:p>
            <a:r>
              <a:rPr lang="ja-JP" altLang="en-US"/>
              <a:t>６５歳以上の介護保険料推移（全国）</a:t>
            </a:r>
            <a:endParaRPr lang="ja-JP" altLang="en-US"/>
          </a:p>
        </p:txBody>
      </p:sp>
      <p:sp>
        <p:nvSpPr>
          <p:cNvPr id="3" name="コンテンツプレースホルダ 2"/>
          <p:cNvSpPr>
            <a:spLocks noGrp="1"/>
          </p:cNvSpPr>
          <p:nvPr>
            <p:ph idx="1"/>
          </p:nvPr>
        </p:nvSpPr>
        <p:spPr>
          <a:xfrm>
            <a:off x="467360" y="1628775"/>
            <a:ext cx="8229600" cy="2324735"/>
          </a:xfrm>
        </p:spPr>
        <p:txBody>
          <a:bodyPr>
            <a:normAutofit lnSpcReduction="10000"/>
          </a:bodyPr>
          <a:p>
            <a:pPr marL="0" indent="0">
              <a:buNone/>
            </a:pPr>
            <a:r>
              <a:rPr lang="ja-JP" altLang="en-US" sz="4400"/>
              <a:t>平成１２年　月額２，９１１円</a:t>
            </a:r>
            <a:endParaRPr lang="ja-JP" altLang="en-US" sz="4400"/>
          </a:p>
          <a:p>
            <a:pPr marL="0" indent="0">
              <a:buNone/>
            </a:pPr>
            <a:r>
              <a:rPr lang="ja-JP" altLang="en-US" sz="4400"/>
              <a:t>平成２６年　月額５，５１４円</a:t>
            </a:r>
            <a:endParaRPr lang="ja-JP" altLang="en-US" sz="4400"/>
          </a:p>
          <a:p>
            <a:pPr marL="0" indent="0">
              <a:buNone/>
            </a:pPr>
            <a:r>
              <a:rPr lang="ja-JP" altLang="en-US" sz="4400"/>
              <a:t>平成３７年　月額８，１６５円（予測）</a:t>
            </a:r>
            <a:endParaRPr lang="ja-JP" altLang="en-US" sz="4400"/>
          </a:p>
          <a:p>
            <a:pPr marL="0" indent="0">
              <a:buNone/>
            </a:pPr>
            <a:endParaRPr lang="ja-JP" altLang="en-US" sz="4400"/>
          </a:p>
          <a:p>
            <a:pPr marL="0" indent="0">
              <a:buNone/>
            </a:pPr>
            <a:endParaRPr lang="ja-JP" altLang="en-US"/>
          </a:p>
        </p:txBody>
      </p:sp>
      <p:sp>
        <p:nvSpPr>
          <p:cNvPr id="4" name="タイトル 1"/>
          <p:cNvSpPr>
            <a:spLocks noGrp="1"/>
          </p:cNvSpPr>
          <p:nvPr/>
        </p:nvSpPr>
        <p:spPr>
          <a:xfrm>
            <a:off x="251460" y="4868863"/>
            <a:ext cx="8229600" cy="1143000"/>
          </a:xfrm>
          <a:prstGeom prst="rect">
            <a:avLst/>
          </a:prstGeom>
        </p:spPr>
        <p:txBody>
          <a:bodyPr vert="horz" lIns="91440" tIns="45720" rIns="91440" bIns="45720" rtlCol="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a:t>介護保険料を抑えるために</a:t>
            </a:r>
            <a:endParaRPr lang="ja-JP" altLang="en-US" sz="3200"/>
          </a:p>
          <a:p>
            <a:r>
              <a:rPr lang="ja-JP" altLang="en-US" sz="3200"/>
              <a:t>　百歳体操や助け合い活動を</a:t>
            </a:r>
            <a:endParaRPr lang="ja-JP" altLang="en-US" sz="3200"/>
          </a:p>
          <a:p>
            <a:r>
              <a:rPr lang="ja-JP" altLang="en-US" sz="3200"/>
              <a:t>今からはじめよう！</a:t>
            </a:r>
            <a:endParaRPr lang="ja-JP"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形 4"/>
          <p:cNvPicPr>
            <a:picLocks noChangeAspect="1"/>
          </p:cNvPicPr>
          <p:nvPr/>
        </p:nvPicPr>
        <p:blipFill>
          <a:blip r:embed="rId1"/>
          <a:srcRect l="18784" t="17216" r="19821" b="15273"/>
          <a:stretch>
            <a:fillRect/>
          </a:stretch>
        </p:blipFill>
        <p:spPr>
          <a:xfrm>
            <a:off x="251460" y="620395"/>
            <a:ext cx="8569960" cy="5889625"/>
          </a:xfrm>
          <a:prstGeom prst="rect">
            <a:avLst/>
          </a:prstGeom>
        </p:spPr>
      </p:pic>
      <p:sp>
        <p:nvSpPr>
          <p:cNvPr id="3" name="角丸四角形 2"/>
          <p:cNvSpPr/>
          <p:nvPr/>
        </p:nvSpPr>
        <p:spPr>
          <a:xfrm>
            <a:off x="251460" y="332105"/>
            <a:ext cx="8496935" cy="144145"/>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2" name="テキストボックス 1"/>
          <p:cNvSpPr txBox="1"/>
          <p:nvPr/>
        </p:nvSpPr>
        <p:spPr>
          <a:xfrm>
            <a:off x="323850" y="44450"/>
            <a:ext cx="8507730" cy="457200"/>
          </a:xfrm>
          <a:prstGeom prst="rect">
            <a:avLst/>
          </a:prstGeom>
          <a:noFill/>
        </p:spPr>
        <p:txBody>
          <a:bodyPr wrap="none" rtlCol="0">
            <a:spAutoFit/>
          </a:bodyPr>
          <a:p>
            <a:r>
              <a:rPr lang="ja-JP" altLang="en-US" sz="2400"/>
              <a:t>既に取り組みを開始している、佐々町は全国も注目する先進事例</a:t>
            </a:r>
            <a:endParaRPr lang="ja-JP" altLang="en-US"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コンテンツプレースホルダ 3"/>
          <p:cNvPicPr>
            <a:picLocks noChangeAspect="1"/>
          </p:cNvPicPr>
          <p:nvPr>
            <p:ph idx="1"/>
          </p:nvPr>
        </p:nvPicPr>
        <p:blipFill>
          <a:blip r:embed="rId1"/>
          <a:srcRect l="21878" t="23373" r="17617" b="8852"/>
          <a:stretch>
            <a:fillRect/>
          </a:stretch>
        </p:blipFill>
        <p:spPr>
          <a:xfrm>
            <a:off x="179705" y="620395"/>
            <a:ext cx="8563610" cy="5996305"/>
          </a:xfrm>
          <a:prstGeom prst="rect">
            <a:avLst/>
          </a:prstGeom>
        </p:spPr>
      </p:pic>
      <p:cxnSp>
        <p:nvCxnSpPr>
          <p:cNvPr id="6" name="直線コネクタ 5"/>
          <p:cNvCxnSpPr/>
          <p:nvPr/>
        </p:nvCxnSpPr>
        <p:spPr>
          <a:xfrm flipV="1">
            <a:off x="1172210" y="4004945"/>
            <a:ext cx="447675" cy="762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7" name="テキストボックス 6"/>
          <p:cNvSpPr txBox="1"/>
          <p:nvPr/>
        </p:nvSpPr>
        <p:spPr>
          <a:xfrm>
            <a:off x="140335" y="6310630"/>
            <a:ext cx="7439025" cy="520065"/>
          </a:xfrm>
          <a:prstGeom prst="rect">
            <a:avLst/>
          </a:prstGeom>
          <a:solidFill>
            <a:srgbClr val="FFFF00"/>
          </a:solidFill>
        </p:spPr>
        <p:txBody>
          <a:bodyPr wrap="square" rtlCol="0">
            <a:spAutoFit/>
          </a:bodyPr>
          <a:p>
            <a:pPr algn="l"/>
            <a:r>
              <a:rPr lang="en-US" altLang="ja-JP" sz="1400"/>
              <a:t>※</a:t>
            </a:r>
            <a:r>
              <a:rPr lang="ja-JP" altLang="en-US" sz="1400"/>
              <a:t>佐々町は以前、長崎県内1位、全国で</a:t>
            </a:r>
            <a:r>
              <a:rPr lang="en-US" altLang="ja-JP" sz="1400"/>
              <a:t>23</a:t>
            </a:r>
            <a:r>
              <a:rPr lang="ja-JP" altLang="en-US" sz="1400"/>
              <a:t>位／1,566市町村で介護保険料が高かった。</a:t>
            </a:r>
            <a:endParaRPr lang="ja-JP" altLang="en-US" sz="1400"/>
          </a:p>
          <a:p>
            <a:pPr algn="l"/>
            <a:r>
              <a:rPr lang="ja-JP" altLang="en-US" sz="1400"/>
              <a:t>→住民での助け合いを推進し、健康寿命を延ばすことで介護認定率が下がった事が成功の要因</a:t>
            </a:r>
            <a:endParaRPr lang="ja-JP" altLang="en-US" sz="1400"/>
          </a:p>
        </p:txBody>
      </p:sp>
      <p:pic>
        <p:nvPicPr>
          <p:cNvPr id="8" name="図形 7"/>
          <p:cNvPicPr>
            <a:picLocks noChangeAspect="1"/>
          </p:cNvPicPr>
          <p:nvPr/>
        </p:nvPicPr>
        <p:blipFill>
          <a:blip r:embed="rId2"/>
          <a:srcRect l="59154" t="27515" r="26051" b="63729"/>
          <a:stretch>
            <a:fillRect/>
          </a:stretch>
        </p:blipFill>
        <p:spPr>
          <a:xfrm>
            <a:off x="467995" y="5012690"/>
            <a:ext cx="3231515" cy="1195705"/>
          </a:xfrm>
          <a:prstGeom prst="rect">
            <a:avLst/>
          </a:prstGeom>
          <a:ln>
            <a:solidFill>
              <a:schemeClr val="accent1"/>
            </a:solidFill>
          </a:ln>
        </p:spPr>
      </p:pic>
      <p:sp>
        <p:nvSpPr>
          <p:cNvPr id="10" name="テキストボックス 9"/>
          <p:cNvSpPr txBox="1"/>
          <p:nvPr/>
        </p:nvSpPr>
        <p:spPr>
          <a:xfrm>
            <a:off x="1979930" y="-27305"/>
            <a:ext cx="4653280" cy="579120"/>
          </a:xfrm>
          <a:prstGeom prst="rect">
            <a:avLst/>
          </a:prstGeom>
          <a:noFill/>
        </p:spPr>
        <p:txBody>
          <a:bodyPr wrap="none" rtlCol="0">
            <a:spAutoFit/>
          </a:bodyPr>
          <a:p>
            <a:r>
              <a:rPr lang="ja-JP" altLang="en-US" sz="3200"/>
              <a:t>長崎県内の介護保険状況</a:t>
            </a:r>
            <a:endParaRPr lang="ja-JP" altLang="en-US"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620078"/>
            <a:ext cx="8229600" cy="1143000"/>
          </a:xfrm>
        </p:spPr>
        <p:txBody>
          <a:bodyPr>
            <a:normAutofit fontScale="90000"/>
          </a:bodyPr>
          <a:lstStyle/>
          <a:p>
            <a:r>
              <a:rPr kumimoji="1" lang="ja-JP" altLang="en-US" dirty="0">
                <a:latin typeface="メイリオ" charset="0"/>
                <a:ea typeface="メイリオ" charset="0"/>
              </a:rPr>
              <a:t>先進的な取り組みを始めた所は</a:t>
            </a:r>
            <a:br>
              <a:rPr kumimoji="1" lang="ja-JP" altLang="en-US" dirty="0">
                <a:latin typeface="メイリオ" charset="0"/>
                <a:ea typeface="メイリオ" charset="0"/>
              </a:rPr>
            </a:br>
            <a:r>
              <a:rPr kumimoji="1" lang="ja-JP" altLang="en-US" dirty="0">
                <a:latin typeface="メイリオ" charset="0"/>
                <a:ea typeface="メイリオ" charset="0"/>
              </a:rPr>
              <a:t>まず最初に行ったことは</a:t>
            </a:r>
            <a:endParaRPr>
              <a:latin typeface="メイリオ" charset="0"/>
              <a:ea typeface="メイリオ" charset="0"/>
            </a:endParaRPr>
          </a:p>
        </p:txBody>
      </p:sp>
      <p:sp>
        <p:nvSpPr>
          <p:cNvPr id="3" name="コンテンツ プレースホルダー 2"/>
          <p:cNvSpPr>
            <a:spLocks noGrp="1"/>
          </p:cNvSpPr>
          <p:nvPr>
            <p:ph sz="half" idx="1"/>
          </p:nvPr>
        </p:nvSpPr>
        <p:spPr>
          <a:xfrm>
            <a:off x="323850" y="2276475"/>
            <a:ext cx="7967980" cy="2511425"/>
          </a:xfrm>
        </p:spPr>
        <p:txBody>
          <a:bodyPr>
            <a:noAutofit/>
          </a:bodyPr>
          <a:lstStyle/>
          <a:p>
            <a:pPr marL="0" indent="0" algn="ctr">
              <a:buNone/>
            </a:pPr>
            <a:r>
              <a:rPr lang="ja-JP" sz="6600">
                <a:latin typeface="メイリオ" charset="0"/>
                <a:ea typeface="メイリオ" charset="0"/>
              </a:rPr>
              <a:t>「住民同士で勉強し</a:t>
            </a:r>
            <a:endParaRPr lang="ja-JP" sz="6600">
              <a:latin typeface="メイリオ" charset="0"/>
              <a:ea typeface="メイリオ" charset="0"/>
            </a:endParaRPr>
          </a:p>
          <a:p>
            <a:pPr marL="0" indent="0" algn="ctr">
              <a:buNone/>
            </a:pPr>
            <a:r>
              <a:rPr lang="ja-JP" sz="6600">
                <a:latin typeface="メイリオ" charset="0"/>
                <a:ea typeface="メイリオ" charset="0"/>
              </a:rPr>
              <a:t>　前向きに話合う」</a:t>
            </a:r>
            <a:endParaRPr lang="ja-JP" sz="6600">
              <a:latin typeface="メイリオ" charset="0"/>
              <a:ea typeface="メイリオ" charset="0"/>
            </a:endParaRPr>
          </a:p>
        </p:txBody>
      </p:sp>
      <p:pic>
        <p:nvPicPr>
          <p:cNvPr id="13" name="コンテンツプレースホルダ 12"/>
          <p:cNvPicPr>
            <a:picLocks noChangeAspect="1"/>
          </p:cNvPicPr>
          <p:nvPr>
            <p:ph sz="half" idx="2"/>
          </p:nvPr>
        </p:nvPicPr>
        <p:blipFill>
          <a:blip r:embed="rId1">
            <a:clrChange>
              <a:clrFrom>
                <a:srgbClr val="000000">
                  <a:alpha val="100000"/>
                </a:srgbClr>
              </a:clrFrom>
              <a:clrTo>
                <a:srgbClr val="000000">
                  <a:alpha val="100000"/>
                  <a:alpha val="0"/>
                </a:srgbClr>
              </a:clrTo>
            </a:clrChange>
          </a:blip>
          <a:stretch>
            <a:fillRect/>
          </a:stretch>
        </p:blipFill>
        <p:spPr>
          <a:xfrm>
            <a:off x="7164705" y="4940935"/>
            <a:ext cx="1634490" cy="1720850"/>
          </a:xfrm>
          <a:prstGeom prst="rect">
            <a:avLst/>
          </a:prstGeom>
        </p:spPr>
      </p:pic>
      <p:sp>
        <p:nvSpPr>
          <p:cNvPr id="4" name="コンテンツ プレースホルダー 2"/>
          <p:cNvSpPr>
            <a:spLocks noGrp="1"/>
          </p:cNvSpPr>
          <p:nvPr/>
        </p:nvSpPr>
        <p:spPr>
          <a:xfrm>
            <a:off x="107315" y="5516880"/>
            <a:ext cx="7475855" cy="7118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9pPr>
          </a:lstStyle>
          <a:p>
            <a:pPr marL="0" indent="0" algn="ctr">
              <a:buNone/>
            </a:pPr>
            <a:r>
              <a:rPr lang="ja-JP" sz="3200" b="1">
                <a:solidFill>
                  <a:srgbClr val="FF0000"/>
                </a:solidFill>
                <a:latin typeface="メイリオ" charset="0"/>
                <a:ea typeface="メイリオ" charset="0"/>
              </a:rPr>
              <a:t>それでは、一緒に話し合いましょう！</a:t>
            </a:r>
            <a:endParaRPr lang="ja-JP" sz="3200" b="1">
              <a:solidFill>
                <a:srgbClr val="FF0000"/>
              </a:solidFill>
              <a:latin typeface="メイリオ" charset="0"/>
              <a:ea typeface="メイリオ"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プレースホルダ 12"/>
          <p:cNvPicPr>
            <a:picLocks noChangeAspect="1"/>
          </p:cNvPicPr>
          <p:nvPr>
            <p:ph idx="1"/>
          </p:nvPr>
        </p:nvPicPr>
        <p:blipFill>
          <a:blip r:embed="rId1"/>
          <a:srcRect l="17099" t="15839" r="18958" b="12724"/>
          <a:stretch>
            <a:fillRect/>
          </a:stretch>
        </p:blipFill>
        <p:spPr>
          <a:xfrm>
            <a:off x="107315" y="404495"/>
            <a:ext cx="8976995" cy="6269355"/>
          </a:xfrm>
          <a:prstGeom prst="rect">
            <a:avLst/>
          </a:prstGeom>
          <a:ln>
            <a:solidFill>
              <a:schemeClr val="tx1"/>
            </a:solidFill>
          </a:ln>
        </p:spPr>
      </p:pic>
      <p:sp>
        <p:nvSpPr>
          <p:cNvPr id="9" name="テキストボックス 8"/>
          <p:cNvSpPr txBox="1"/>
          <p:nvPr/>
        </p:nvSpPr>
        <p:spPr>
          <a:xfrm>
            <a:off x="1043305" y="3356610"/>
            <a:ext cx="943610" cy="368300"/>
          </a:xfrm>
          <a:prstGeom prst="rect">
            <a:avLst/>
          </a:prstGeom>
          <a:noFill/>
        </p:spPr>
        <p:txBody>
          <a:bodyPr wrap="none" rtlCol="0">
            <a:spAutoFit/>
          </a:bodyPr>
          <a:p>
            <a:r>
              <a:rPr lang="ja-JP" altLang="en-US"/>
              <a:t>議題①</a:t>
            </a:r>
            <a:endParaRPr lang="ja-JP" altLang="en-US"/>
          </a:p>
        </p:txBody>
      </p:sp>
      <p:sp>
        <p:nvSpPr>
          <p:cNvPr id="10" name="テキストボックス 9"/>
          <p:cNvSpPr txBox="1"/>
          <p:nvPr/>
        </p:nvSpPr>
        <p:spPr>
          <a:xfrm>
            <a:off x="3059430" y="3356610"/>
            <a:ext cx="943610" cy="368300"/>
          </a:xfrm>
          <a:prstGeom prst="rect">
            <a:avLst/>
          </a:prstGeom>
          <a:noFill/>
        </p:spPr>
        <p:txBody>
          <a:bodyPr wrap="none" rtlCol="0">
            <a:spAutoFit/>
          </a:bodyPr>
          <a:p>
            <a:r>
              <a:rPr lang="ja-JP" altLang="en-US"/>
              <a:t>議題②</a:t>
            </a:r>
            <a:endParaRPr lang="ja-JP" altLang="en-US"/>
          </a:p>
        </p:txBody>
      </p:sp>
      <p:sp>
        <p:nvSpPr>
          <p:cNvPr id="11" name="テキストボックス 10"/>
          <p:cNvSpPr txBox="1"/>
          <p:nvPr/>
        </p:nvSpPr>
        <p:spPr>
          <a:xfrm>
            <a:off x="2555875" y="980440"/>
            <a:ext cx="943610" cy="368300"/>
          </a:xfrm>
          <a:prstGeom prst="rect">
            <a:avLst/>
          </a:prstGeom>
          <a:noFill/>
        </p:spPr>
        <p:txBody>
          <a:bodyPr wrap="none" rtlCol="0">
            <a:spAutoFit/>
          </a:bodyPr>
          <a:p>
            <a:r>
              <a:rPr lang="ja-JP" altLang="en-US"/>
              <a:t>議題⑤</a:t>
            </a:r>
            <a:endParaRPr lang="ja-JP" altLang="en-US"/>
          </a:p>
        </p:txBody>
      </p:sp>
      <p:sp>
        <p:nvSpPr>
          <p:cNvPr id="2" name="テキストボックス 1"/>
          <p:cNvSpPr txBox="1"/>
          <p:nvPr/>
        </p:nvSpPr>
        <p:spPr>
          <a:xfrm>
            <a:off x="5147945" y="3356610"/>
            <a:ext cx="943610" cy="368300"/>
          </a:xfrm>
          <a:prstGeom prst="rect">
            <a:avLst/>
          </a:prstGeom>
          <a:noFill/>
        </p:spPr>
        <p:txBody>
          <a:bodyPr wrap="none" rtlCol="0">
            <a:spAutoFit/>
          </a:bodyPr>
          <a:p>
            <a:r>
              <a:rPr lang="ja-JP" altLang="en-US"/>
              <a:t>議題③</a:t>
            </a:r>
            <a:endParaRPr lang="ja-JP" altLang="en-US"/>
          </a:p>
        </p:txBody>
      </p:sp>
      <p:sp>
        <p:nvSpPr>
          <p:cNvPr id="3" name="テキストボックス 2"/>
          <p:cNvSpPr txBox="1"/>
          <p:nvPr/>
        </p:nvSpPr>
        <p:spPr>
          <a:xfrm>
            <a:off x="7235825" y="3356610"/>
            <a:ext cx="943610" cy="368300"/>
          </a:xfrm>
          <a:prstGeom prst="rect">
            <a:avLst/>
          </a:prstGeom>
          <a:noFill/>
        </p:spPr>
        <p:txBody>
          <a:bodyPr wrap="none" rtlCol="0">
            <a:spAutoFit/>
          </a:bodyPr>
          <a:p>
            <a:r>
              <a:rPr lang="ja-JP" altLang="en-US"/>
              <a:t>議題④</a:t>
            </a:r>
            <a:endParaRPr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コンテンツ プレースホルダー 2"/>
          <p:cNvSpPr>
            <a:spLocks noGrp="1"/>
          </p:cNvSpPr>
          <p:nvPr>
            <p:ph idx="1"/>
          </p:nvPr>
        </p:nvSpPr>
        <p:spPr/>
        <p:txBody>
          <a:bodyPr>
            <a:normAutofit/>
          </a:bodyPr>
          <a:lstStyle/>
          <a:p>
            <a:pPr marL="0" indent="0">
              <a:buNone/>
            </a:pPr>
            <a:r>
              <a:rPr lang="ja-JP" altLang="en-US" sz="3300" dirty="0">
                <a:latin typeface="メイリオ" charset="0"/>
                <a:ea typeface="メイリオ" charset="0"/>
              </a:rPr>
              <a:t>・共通して出てきた意見</a:t>
            </a:r>
            <a:endParaRPr lang="en-US" altLang="ja-JP" sz="3300" dirty="0">
              <a:latin typeface="メイリオ" charset="0"/>
              <a:ea typeface="メイリオ" charset="0"/>
            </a:endParaRPr>
          </a:p>
          <a:p>
            <a:pPr marL="0" indent="0">
              <a:buNone/>
            </a:pPr>
            <a:endParaRPr lang="en-US" altLang="ja-JP" sz="3300" dirty="0">
              <a:latin typeface="メイリオ" charset="0"/>
              <a:ea typeface="メイリオ" charset="0"/>
            </a:endParaRPr>
          </a:p>
          <a:p>
            <a:pPr marL="0" indent="0">
              <a:buNone/>
            </a:pPr>
            <a:endParaRPr lang="ja-JP" altLang="en-US" sz="3300" dirty="0">
              <a:latin typeface="メイリオ" charset="0"/>
              <a:ea typeface="メイリオ" charset="0"/>
            </a:endParaRPr>
          </a:p>
          <a:p>
            <a:pPr marL="0" indent="0">
              <a:buNone/>
            </a:pPr>
            <a:r>
              <a:rPr lang="ja-JP" altLang="en-US" sz="3300" dirty="0">
                <a:latin typeface="メイリオ" charset="0"/>
                <a:ea typeface="メイリオ" charset="0"/>
              </a:rPr>
              <a:t>・流石だな！と思った意見</a:t>
            </a:r>
            <a:endParaRPr lang="ja-JP" altLang="en-US" sz="3300" dirty="0">
              <a:latin typeface="メイリオ" charset="0"/>
              <a:ea typeface="メイリオ" charset="0"/>
            </a:endParaRPr>
          </a:p>
          <a:p>
            <a:pPr marL="0" indent="0">
              <a:buNone/>
            </a:pPr>
            <a:endParaRPr kumimoji="1" lang="ja-JP" altLang="en-US" sz="3300" dirty="0">
              <a:latin typeface="メイリオ" charset="0"/>
              <a:ea typeface="メイリオ"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タイトル 4"/>
          <p:cNvSpPr>
            <a:spLocks noGrp="1"/>
          </p:cNvSpPr>
          <p:nvPr>
            <p:ph type="title"/>
          </p:nvPr>
        </p:nvSpPr>
        <p:spPr/>
        <p:txBody>
          <a:bodyPr/>
          <a:p>
            <a:endParaRPr lang="ja-JP" altLang="en-US"/>
          </a:p>
        </p:txBody>
      </p:sp>
      <p:pic>
        <p:nvPicPr>
          <p:cNvPr id="4" name="コンテンツプレースホルダ 3"/>
          <p:cNvPicPr>
            <a:picLocks noChangeAspect="1"/>
          </p:cNvPicPr>
          <p:nvPr>
            <p:ph idx="1"/>
          </p:nvPr>
        </p:nvPicPr>
        <p:blipFill>
          <a:blip r:embed="rId1"/>
          <a:srcRect l="15731" t="14955" r="18546" b="11476"/>
          <a:stretch>
            <a:fillRect/>
          </a:stretch>
        </p:blipFill>
        <p:spPr>
          <a:xfrm>
            <a:off x="179705" y="404495"/>
            <a:ext cx="8832215" cy="61798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タイトル 4"/>
          <p:cNvSpPr>
            <a:spLocks noGrp="1"/>
          </p:cNvSpPr>
          <p:nvPr>
            <p:ph type="title"/>
          </p:nvPr>
        </p:nvSpPr>
        <p:spPr/>
        <p:txBody>
          <a:bodyPr/>
          <a:p>
            <a:r>
              <a:rPr lang="ja-JP" altLang="en-US"/>
              <a:t>動画をご覧下さい</a:t>
            </a:r>
            <a:endParaRPr lang="ja-JP" altLang="en-US"/>
          </a:p>
        </p:txBody>
      </p:sp>
      <p:pic>
        <p:nvPicPr>
          <p:cNvPr id="3" name="コンテンツプレースホルダ 2"/>
          <p:cNvPicPr>
            <a:picLocks noChangeAspect="1"/>
          </p:cNvPicPr>
          <p:nvPr>
            <p:ph idx="1"/>
          </p:nvPr>
        </p:nvPicPr>
        <p:blipFill>
          <a:blip r:embed="rId1"/>
          <a:srcRect l="9146" t="19010" r="25666" b="35171"/>
          <a:stretch>
            <a:fillRect/>
          </a:stretch>
        </p:blipFill>
        <p:spPr>
          <a:xfrm>
            <a:off x="107950" y="1412240"/>
            <a:ext cx="8855710" cy="3891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467360" y="188278"/>
            <a:ext cx="8229600" cy="1143000"/>
          </a:xfrm>
        </p:spPr>
        <p:txBody>
          <a:bodyPr>
            <a:noAutofit/>
          </a:bodyPr>
          <a:p>
            <a:r>
              <a:rPr lang="ja-JP" altLang="en-US" sz="2800"/>
              <a:t>助け合い活動をやってください等と呼びかけると</a:t>
            </a:r>
            <a:br>
              <a:rPr lang="ja-JP" altLang="en-US" sz="2800"/>
            </a:br>
            <a:r>
              <a:rPr lang="ja-JP" altLang="en-US" sz="2800"/>
              <a:t>行政から振ってきた仕事となり、長続きしない。</a:t>
            </a:r>
            <a:endParaRPr lang="ja-JP" altLang="en-US" sz="2800"/>
          </a:p>
        </p:txBody>
      </p:sp>
      <p:pic>
        <p:nvPicPr>
          <p:cNvPr id="4" name="コンテンツプレースホルダ 3"/>
          <p:cNvPicPr>
            <a:picLocks noChangeAspect="1"/>
          </p:cNvPicPr>
          <p:nvPr>
            <p:ph idx="1"/>
          </p:nvPr>
        </p:nvPicPr>
        <p:blipFill>
          <a:blip r:embed="rId1"/>
          <a:srcRect l="5051" t="11995" r="17713" b="17677"/>
          <a:stretch>
            <a:fillRect/>
          </a:stretch>
        </p:blipFill>
        <p:spPr>
          <a:xfrm>
            <a:off x="35560" y="1412240"/>
            <a:ext cx="9103360" cy="5181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p>
            <a:endParaRPr lang="ja-JP" altLang="en-US"/>
          </a:p>
        </p:txBody>
      </p:sp>
      <p:sp>
        <p:nvSpPr>
          <p:cNvPr id="3" name="サブタイトル 2"/>
          <p:cNvSpPr>
            <a:spLocks noGrp="1"/>
          </p:cNvSpPr>
          <p:nvPr>
            <p:ph type="subTitle" idx="1"/>
          </p:nvPr>
        </p:nvSpPr>
        <p:spPr/>
        <p:txBody>
          <a:bodyPr/>
          <a:p>
            <a:endParaRPr lang="ja-JP" altLang="en-US"/>
          </a:p>
        </p:txBody>
      </p:sp>
      <p:pic>
        <p:nvPicPr>
          <p:cNvPr id="4" name="コンテンツプレースホルダ 3"/>
          <p:cNvPicPr>
            <a:picLocks noChangeAspect="1"/>
          </p:cNvPicPr>
          <p:nvPr/>
        </p:nvPicPr>
        <p:blipFill>
          <a:blip r:embed="rId1"/>
          <a:srcRect l="12101" t="14240" r="12627" b="17873"/>
          <a:stretch>
            <a:fillRect/>
          </a:stretch>
        </p:blipFill>
        <p:spPr>
          <a:xfrm>
            <a:off x="-635" y="1178560"/>
            <a:ext cx="9175750" cy="5145405"/>
          </a:xfrm>
          <a:prstGeom prst="rect">
            <a:avLst/>
          </a:prstGeom>
        </p:spPr>
      </p:pic>
      <p:sp>
        <p:nvSpPr>
          <p:cNvPr id="5" name="四角形 4"/>
          <p:cNvSpPr/>
          <p:nvPr/>
        </p:nvSpPr>
        <p:spPr>
          <a:xfrm>
            <a:off x="683895" y="2060575"/>
            <a:ext cx="7953375" cy="1859280"/>
          </a:xfrm>
          <a:prstGeom prst="rect">
            <a:avLst/>
          </a:prstGeom>
          <a:noFill/>
          <a:ln>
            <a:noFill/>
          </a:ln>
        </p:spPr>
        <p:txBody>
          <a:bodyPr wrap="square" rtlCol="0" anchor="ctr" anchorCtr="0">
            <a:spAutoFit/>
          </a:bodyPr>
          <a:p>
            <a:pPr algn="ctr" fontAlgn="ctr"/>
            <a:r>
              <a:rPr lang="ja-JP" altLang="en-US" sz="5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rPr>
              <a:t>超高齢社会の現状と</a:t>
            </a:r>
            <a:endParaRPr lang="ja-JP" altLang="en-US" sz="5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endParaRPr>
          </a:p>
          <a:p>
            <a:pPr algn="ctr" fontAlgn="ctr"/>
            <a:r>
              <a:rPr lang="ja-JP" altLang="en-US" sz="5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rPr>
              <a:t>これからの地域づくり</a:t>
            </a:r>
            <a:endParaRPr lang="ja-JP" altLang="en-US" sz="5400" b="1">
              <a:ln w="12700">
                <a:solidFill>
                  <a:schemeClr val="bg1"/>
                </a:solidFill>
                <a:prstDash val="solid"/>
              </a:ln>
              <a:solidFill>
                <a:srgbClr val="002060"/>
              </a:solidFill>
              <a:effectLst>
                <a:outerShdw blurRad="38100" dist="38100" dir="2700000" algn="tl">
                  <a:srgbClr val="000000">
                    <a:alpha val="43137"/>
                  </a:srgbClr>
                </a:outerShdw>
              </a:effectLst>
              <a:latin typeface="メイリオ" charset="0"/>
              <a:ea typeface="メイリオ"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タイトル 4"/>
          <p:cNvSpPr>
            <a:spLocks noGrp="1"/>
          </p:cNvSpPr>
          <p:nvPr>
            <p:ph type="title"/>
          </p:nvPr>
        </p:nvSpPr>
        <p:spPr/>
        <p:txBody>
          <a:bodyPr/>
          <a:p>
            <a:endParaRPr lang="ja-JP" altLang="en-US"/>
          </a:p>
        </p:txBody>
      </p:sp>
      <p:pic>
        <p:nvPicPr>
          <p:cNvPr id="4" name="コンテンツプレースホルダ 3"/>
          <p:cNvPicPr>
            <a:picLocks noChangeAspect="1"/>
          </p:cNvPicPr>
          <p:nvPr>
            <p:ph idx="1"/>
          </p:nvPr>
        </p:nvPicPr>
        <p:blipFill>
          <a:blip r:embed="rId1"/>
          <a:srcRect l="3937" t="9652" r="19704" b="25631"/>
          <a:stretch>
            <a:fillRect/>
          </a:stretch>
        </p:blipFill>
        <p:spPr>
          <a:xfrm>
            <a:off x="35560" y="476250"/>
            <a:ext cx="9011285" cy="4773930"/>
          </a:xfrm>
          <a:prstGeom prst="rect">
            <a:avLst/>
          </a:prstGeom>
        </p:spPr>
      </p:pic>
      <p:sp>
        <p:nvSpPr>
          <p:cNvPr id="6" name="テキストボックス 5"/>
          <p:cNvSpPr txBox="1"/>
          <p:nvPr/>
        </p:nvSpPr>
        <p:spPr>
          <a:xfrm>
            <a:off x="2988310" y="5228590"/>
            <a:ext cx="2955290" cy="518160"/>
          </a:xfrm>
          <a:prstGeom prst="rect">
            <a:avLst/>
          </a:prstGeom>
          <a:noFill/>
        </p:spPr>
        <p:txBody>
          <a:bodyPr wrap="none" rtlCol="0">
            <a:spAutoFit/>
          </a:bodyPr>
          <a:p>
            <a:r>
              <a:rPr lang="ja-JP" altLang="en-US" sz="2800"/>
              <a:t>勉強会はこの段階</a:t>
            </a:r>
            <a:endParaRPr lang="ja-JP" altLang="en-US" sz="2800"/>
          </a:p>
        </p:txBody>
      </p:sp>
      <p:sp>
        <p:nvSpPr>
          <p:cNvPr id="7" name="上矢印 6"/>
          <p:cNvSpPr/>
          <p:nvPr/>
        </p:nvSpPr>
        <p:spPr>
          <a:xfrm>
            <a:off x="4356100" y="4869180"/>
            <a:ext cx="288290" cy="35941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8" name="上矢印 7"/>
          <p:cNvSpPr/>
          <p:nvPr/>
        </p:nvSpPr>
        <p:spPr>
          <a:xfrm>
            <a:off x="7524750" y="4869815"/>
            <a:ext cx="288290" cy="841375"/>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ja-JP" altLang="en-US"/>
          </a:p>
        </p:txBody>
      </p:sp>
      <p:sp>
        <p:nvSpPr>
          <p:cNvPr id="9" name="テキストボックス 8"/>
          <p:cNvSpPr txBox="1"/>
          <p:nvPr/>
        </p:nvSpPr>
        <p:spPr>
          <a:xfrm>
            <a:off x="6012180" y="5805170"/>
            <a:ext cx="2920365" cy="944880"/>
          </a:xfrm>
          <a:prstGeom prst="rect">
            <a:avLst/>
          </a:prstGeom>
          <a:noFill/>
        </p:spPr>
        <p:txBody>
          <a:bodyPr wrap="none" rtlCol="0">
            <a:spAutoFit/>
          </a:bodyPr>
          <a:p>
            <a:r>
              <a:rPr lang="ja-JP" altLang="en-US" sz="2800"/>
              <a:t>これから少しずつ</a:t>
            </a:r>
            <a:endParaRPr lang="ja-JP" altLang="en-US" sz="2800"/>
          </a:p>
          <a:p>
            <a:r>
              <a:rPr lang="ja-JP" altLang="en-US" sz="2800"/>
              <a:t>活動の幅を広げる</a:t>
            </a:r>
            <a:endParaRPr lang="ja-JP" alt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251460" y="188595"/>
            <a:ext cx="3829685" cy="457200"/>
          </a:xfrm>
        </p:spPr>
        <p:style>
          <a:lnRef idx="2">
            <a:schemeClr val="accent2"/>
          </a:lnRef>
          <a:fillRef idx="1">
            <a:schemeClr val="lt1"/>
          </a:fillRef>
          <a:effectRef idx="0">
            <a:schemeClr val="accent2"/>
          </a:effectRef>
          <a:fontRef idx="minor">
            <a:schemeClr val="dk1"/>
          </a:fontRef>
        </p:style>
        <p:txBody>
          <a:bodyPr>
            <a:normAutofit/>
          </a:bodyPr>
          <a:p>
            <a:pPr algn="ctr"/>
            <a:r>
              <a:rPr lang="ja-JP" altLang="en-US" sz="1800">
                <a:latin typeface="メイリオ" charset="0"/>
                <a:ea typeface="メイリオ" charset="0"/>
              </a:rPr>
              <a:t>平成</a:t>
            </a:r>
            <a:r>
              <a:rPr lang="en-US" altLang="ja-JP" sz="1800">
                <a:latin typeface="メイリオ" charset="0"/>
                <a:ea typeface="メイリオ" charset="0"/>
              </a:rPr>
              <a:t>29</a:t>
            </a:r>
            <a:r>
              <a:rPr lang="ja-JP" altLang="en-US" sz="1800">
                <a:latin typeface="メイリオ" charset="0"/>
                <a:ea typeface="メイリオ" charset="0"/>
              </a:rPr>
              <a:t>年</a:t>
            </a:r>
            <a:r>
              <a:rPr lang="en-US" altLang="ja-JP" sz="1800">
                <a:latin typeface="メイリオ" charset="0"/>
                <a:ea typeface="メイリオ" charset="0"/>
              </a:rPr>
              <a:t>4</a:t>
            </a:r>
            <a:r>
              <a:rPr lang="ja-JP" altLang="en-US" sz="1800">
                <a:latin typeface="メイリオ" charset="0"/>
                <a:ea typeface="メイリオ" charset="0"/>
              </a:rPr>
              <a:t>月から開始した助成金①</a:t>
            </a:r>
            <a:endParaRPr lang="ja-JP" altLang="en-US" sz="1800">
              <a:latin typeface="メイリオ" charset="0"/>
              <a:ea typeface="メイリオ" charset="0"/>
            </a:endParaRPr>
          </a:p>
        </p:txBody>
      </p:sp>
      <p:sp>
        <p:nvSpPr>
          <p:cNvPr id="3" name="コンテンツプレースホルダ 2"/>
          <p:cNvSpPr>
            <a:spLocks noGrp="1"/>
          </p:cNvSpPr>
          <p:nvPr>
            <p:ph idx="1"/>
          </p:nvPr>
        </p:nvSpPr>
        <p:spPr>
          <a:xfrm>
            <a:off x="1043940" y="908685"/>
            <a:ext cx="8229600" cy="612775"/>
          </a:xfrm>
        </p:spPr>
        <p:txBody>
          <a:bodyPr>
            <a:normAutofit fontScale="90000"/>
          </a:bodyPr>
          <a:p>
            <a:pPr marL="0" indent="0">
              <a:buNone/>
            </a:pPr>
            <a:r>
              <a:rPr lang="ja-JP" altLang="en-US" b="1">
                <a:latin typeface="メイリオ" charset="0"/>
                <a:ea typeface="メイリオ" charset="0"/>
              </a:rPr>
              <a:t>佐世保市地域介護予防活動支援事業補助金</a:t>
            </a:r>
            <a:endParaRPr lang="ja-JP" altLang="en-US" b="1">
              <a:latin typeface="メイリオ" charset="0"/>
              <a:ea typeface="メイリオ" charset="0"/>
            </a:endParaRPr>
          </a:p>
        </p:txBody>
      </p:sp>
      <p:sp>
        <p:nvSpPr>
          <p:cNvPr id="4" name="テキストボックス 3"/>
          <p:cNvSpPr txBox="1"/>
          <p:nvPr/>
        </p:nvSpPr>
        <p:spPr>
          <a:xfrm>
            <a:off x="251460" y="1556385"/>
            <a:ext cx="8162925" cy="3133090"/>
          </a:xfrm>
          <a:prstGeom prst="rect">
            <a:avLst/>
          </a:prstGeom>
          <a:noFill/>
        </p:spPr>
        <p:txBody>
          <a:bodyPr wrap="square" rtlCol="0">
            <a:spAutoFit/>
          </a:bodyPr>
          <a:p>
            <a:r>
              <a:rPr lang="ja-JP" altLang="en-US" sz="2400">
                <a:latin typeface="メイリオ" charset="0"/>
                <a:ea typeface="メイリオ" charset="0"/>
              </a:rPr>
              <a:t>高齢者が自らか介護予防に取り組む団体で、下記の全てに該当する団体</a:t>
            </a:r>
            <a:endParaRPr lang="ja-JP" altLang="en-US" sz="2400">
              <a:latin typeface="メイリオ" charset="0"/>
              <a:ea typeface="メイリオ" charset="0"/>
            </a:endParaRPr>
          </a:p>
          <a:p>
            <a:endParaRPr lang="ja-JP" altLang="en-US" sz="2800">
              <a:latin typeface="メイリオ" charset="0"/>
              <a:ea typeface="メイリオ" charset="0"/>
            </a:endParaRPr>
          </a:p>
          <a:p>
            <a:r>
              <a:rPr lang="ja-JP" altLang="en-US" sz="2400">
                <a:latin typeface="メイリオ" charset="0"/>
                <a:ea typeface="メイリオ" charset="0"/>
              </a:rPr>
              <a:t>1.佐世保市内在住の65歳以上の高齢者5人以上で構成され、主たる活動を佐世保市内で行っている団体</a:t>
            </a:r>
            <a:endParaRPr lang="ja-JP" altLang="en-US" sz="2400">
              <a:latin typeface="メイリオ" charset="0"/>
              <a:ea typeface="メイリオ" charset="0"/>
            </a:endParaRPr>
          </a:p>
          <a:p>
            <a:r>
              <a:rPr lang="ja-JP" altLang="en-US" sz="2400">
                <a:latin typeface="メイリオ" charset="0"/>
                <a:ea typeface="メイリオ" charset="0"/>
              </a:rPr>
              <a:t>2.体操を取り入れた活動を週1回以上行っていること</a:t>
            </a:r>
            <a:endParaRPr lang="ja-JP" altLang="en-US" sz="2400">
              <a:latin typeface="メイリオ" charset="0"/>
              <a:ea typeface="メイリオ" charset="0"/>
            </a:endParaRPr>
          </a:p>
          <a:p>
            <a:r>
              <a:rPr lang="ja-JP" altLang="en-US" sz="2400">
                <a:latin typeface="メイリオ" charset="0"/>
                <a:ea typeface="メイリオ" charset="0"/>
              </a:rPr>
              <a:t>3.介護予防活動と同様に活動を3ヶ月以上継続して行っていること</a:t>
            </a:r>
            <a:endParaRPr lang="ja-JP" altLang="en-US" sz="2400">
              <a:latin typeface="メイリオ" charset="0"/>
              <a:ea typeface="メイリオ" charset="0"/>
            </a:endParaRPr>
          </a:p>
        </p:txBody>
      </p:sp>
      <p:sp>
        <p:nvSpPr>
          <p:cNvPr id="5" name="テキストボックス 4"/>
          <p:cNvSpPr txBox="1"/>
          <p:nvPr/>
        </p:nvSpPr>
        <p:spPr>
          <a:xfrm>
            <a:off x="395605" y="4796790"/>
            <a:ext cx="8017510" cy="1974850"/>
          </a:xfrm>
          <a:prstGeom prst="rect">
            <a:avLst/>
          </a:prstGeom>
          <a:noFill/>
        </p:spPr>
        <p:txBody>
          <a:bodyPr wrap="square" rtlCol="0">
            <a:spAutoFit/>
          </a:bodyPr>
          <a:p>
            <a:pPr algn="l"/>
            <a:r>
              <a:rPr lang="ja-JP" altLang="en-US" sz="2400">
                <a:latin typeface="メイリオ" charset="0"/>
                <a:ea typeface="メイリオ" charset="0"/>
                <a:sym typeface="+mn-ea"/>
              </a:rPr>
              <a:t>【</a:t>
            </a:r>
            <a:r>
              <a:rPr lang="ja-JP" altLang="en-US" sz="2400">
                <a:latin typeface="メイリオ" charset="0"/>
                <a:ea typeface="メイリオ" charset="0"/>
              </a:rPr>
              <a:t>補助金】</a:t>
            </a:r>
            <a:endParaRPr lang="ja-JP" altLang="en-US" sz="2400">
              <a:latin typeface="メイリオ" charset="0"/>
              <a:ea typeface="メイリオ" charset="0"/>
            </a:endParaRPr>
          </a:p>
          <a:p>
            <a:pPr algn="l"/>
            <a:r>
              <a:rPr lang="ja-JP" altLang="en-US" sz="2400">
                <a:latin typeface="メイリオ" charset="0"/>
                <a:ea typeface="メイリオ" charset="0"/>
              </a:rPr>
              <a:t>上限額：7万4千円（毎年更新可能）</a:t>
            </a:r>
            <a:endParaRPr lang="ja-JP" altLang="en-US" sz="2400">
              <a:latin typeface="メイリオ" charset="0"/>
              <a:ea typeface="メイリオ" charset="0"/>
            </a:endParaRPr>
          </a:p>
          <a:p>
            <a:pPr algn="l"/>
            <a:r>
              <a:rPr lang="ja-JP" altLang="en-US" sz="2400">
                <a:latin typeface="メイリオ" charset="0"/>
                <a:ea typeface="メイリオ" charset="0"/>
              </a:rPr>
              <a:t>内容：</a:t>
            </a:r>
            <a:r>
              <a:rPr lang="ja-JP" altLang="en-US" sz="2400">
                <a:latin typeface="メイリオ" charset="0"/>
                <a:ea typeface="メイリオ" charset="0"/>
                <a:sym typeface="+mn-ea"/>
              </a:rPr>
              <a:t>実施に要する経費</a:t>
            </a:r>
            <a:endParaRPr lang="ja-JP" altLang="en-US" sz="2400">
              <a:latin typeface="メイリオ" charset="0"/>
              <a:ea typeface="メイリオ" charset="0"/>
            </a:endParaRPr>
          </a:p>
          <a:p>
            <a:pPr algn="l"/>
            <a:r>
              <a:rPr lang="ja-JP" altLang="en-US" sz="2400">
                <a:latin typeface="メイリオ" charset="0"/>
                <a:ea typeface="メイリオ" charset="0"/>
              </a:rPr>
              <a:t>※講師等への謝礼（団体構成員は対象外）、印刷消耗品費、使用料及び賃借料に使え、</a:t>
            </a:r>
            <a:r>
              <a:rPr lang="ja-JP" altLang="en-US" sz="2400">
                <a:solidFill>
                  <a:srgbClr val="FF0000"/>
                </a:solidFill>
                <a:latin typeface="メイリオ" charset="0"/>
                <a:ea typeface="メイリオ" charset="0"/>
              </a:rPr>
              <a:t>人件費、食糧費は対象外</a:t>
            </a:r>
            <a:endParaRPr lang="ja-JP" altLang="en-US" sz="2400">
              <a:solidFill>
                <a:srgbClr val="FF0000"/>
              </a:solidFill>
              <a:latin typeface="メイリオ" charset="0"/>
              <a:ea typeface="メイリオ" charset="0"/>
            </a:endParaRPr>
          </a:p>
        </p:txBody>
      </p:sp>
      <p:sp>
        <p:nvSpPr>
          <p:cNvPr id="6" name="テキストボックス 5"/>
          <p:cNvSpPr txBox="1"/>
          <p:nvPr/>
        </p:nvSpPr>
        <p:spPr>
          <a:xfrm>
            <a:off x="6300470" y="4653280"/>
            <a:ext cx="2534285" cy="579120"/>
          </a:xfrm>
          <a:prstGeom prst="rect">
            <a:avLst/>
          </a:prstGeom>
          <a:noFill/>
        </p:spPr>
        <p:txBody>
          <a:bodyPr wrap="none" rtlCol="0">
            <a:spAutoFit/>
          </a:bodyPr>
          <a:p>
            <a:r>
              <a:rPr lang="ja-JP" altLang="en-US" sz="3200" u="sng"/>
              <a:t>百歳体操など</a:t>
            </a:r>
            <a:endParaRPr lang="ja-JP" altLang="en-US" sz="3200" u="sng"/>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251460" y="188595"/>
            <a:ext cx="3829685" cy="457200"/>
          </a:xfrm>
        </p:spPr>
        <p:style>
          <a:lnRef idx="2">
            <a:schemeClr val="accent2"/>
          </a:lnRef>
          <a:fillRef idx="1">
            <a:schemeClr val="lt1"/>
          </a:fillRef>
          <a:effectRef idx="0">
            <a:schemeClr val="accent2"/>
          </a:effectRef>
          <a:fontRef idx="minor">
            <a:schemeClr val="dk1"/>
          </a:fontRef>
        </p:style>
        <p:txBody>
          <a:bodyPr>
            <a:normAutofit/>
          </a:bodyPr>
          <a:p>
            <a:pPr algn="ctr"/>
            <a:r>
              <a:rPr lang="ja-JP" altLang="en-US" sz="1800">
                <a:latin typeface="メイリオ" charset="0"/>
                <a:ea typeface="メイリオ" charset="0"/>
              </a:rPr>
              <a:t>平成</a:t>
            </a:r>
            <a:r>
              <a:rPr lang="en-US" altLang="ja-JP" sz="1800">
                <a:latin typeface="メイリオ" charset="0"/>
                <a:ea typeface="メイリオ" charset="0"/>
              </a:rPr>
              <a:t>29</a:t>
            </a:r>
            <a:r>
              <a:rPr lang="ja-JP" altLang="en-US" sz="1800">
                <a:latin typeface="メイリオ" charset="0"/>
                <a:ea typeface="メイリオ" charset="0"/>
              </a:rPr>
              <a:t>年</a:t>
            </a:r>
            <a:r>
              <a:rPr lang="en-US" altLang="ja-JP" sz="1800">
                <a:latin typeface="メイリオ" charset="0"/>
                <a:ea typeface="メイリオ" charset="0"/>
              </a:rPr>
              <a:t>4</a:t>
            </a:r>
            <a:r>
              <a:rPr lang="ja-JP" altLang="en-US" sz="1800">
                <a:latin typeface="メイリオ" charset="0"/>
                <a:ea typeface="メイリオ" charset="0"/>
              </a:rPr>
              <a:t>月から開始した助成金②</a:t>
            </a:r>
            <a:endParaRPr lang="ja-JP" altLang="en-US" sz="1800">
              <a:latin typeface="メイリオ" charset="0"/>
              <a:ea typeface="メイリオ" charset="0"/>
            </a:endParaRPr>
          </a:p>
        </p:txBody>
      </p:sp>
      <p:sp>
        <p:nvSpPr>
          <p:cNvPr id="3" name="コンテンツプレースホルダ 2"/>
          <p:cNvSpPr>
            <a:spLocks noGrp="1"/>
          </p:cNvSpPr>
          <p:nvPr>
            <p:ph idx="1"/>
          </p:nvPr>
        </p:nvSpPr>
        <p:spPr>
          <a:xfrm>
            <a:off x="1043940" y="764540"/>
            <a:ext cx="8229600" cy="612775"/>
          </a:xfrm>
        </p:spPr>
        <p:txBody>
          <a:bodyPr>
            <a:normAutofit fontScale="90000"/>
          </a:bodyPr>
          <a:p>
            <a:pPr marL="0" indent="0">
              <a:buNone/>
            </a:pPr>
            <a:r>
              <a:rPr lang="ja-JP" altLang="en-US" b="1">
                <a:latin typeface="メイリオ" charset="0"/>
                <a:ea typeface="メイリオ" charset="0"/>
              </a:rPr>
              <a:t>佐世保市通所型支え合いサービス補助金</a:t>
            </a:r>
            <a:endParaRPr lang="ja-JP" altLang="en-US" b="1">
              <a:latin typeface="メイリオ" charset="0"/>
              <a:ea typeface="メイリオ" charset="0"/>
            </a:endParaRPr>
          </a:p>
        </p:txBody>
      </p:sp>
      <p:sp>
        <p:nvSpPr>
          <p:cNvPr id="4" name="テキストボックス 3"/>
          <p:cNvSpPr txBox="1"/>
          <p:nvPr/>
        </p:nvSpPr>
        <p:spPr>
          <a:xfrm>
            <a:off x="539750" y="1340485"/>
            <a:ext cx="8162925" cy="3493770"/>
          </a:xfrm>
          <a:prstGeom prst="rect">
            <a:avLst/>
          </a:prstGeom>
          <a:noFill/>
        </p:spPr>
        <p:txBody>
          <a:bodyPr wrap="square" rtlCol="0">
            <a:spAutoFit/>
          </a:bodyPr>
          <a:p>
            <a:r>
              <a:rPr lang="ja-JP" altLang="en-US" sz="2200">
                <a:latin typeface="メイリオ" charset="0"/>
                <a:ea typeface="メイリオ" charset="0"/>
              </a:rPr>
              <a:t>有償・無償のボランティア等により高齢者等の通いの場を運営する団体で、下記の全てに該当する団体</a:t>
            </a:r>
            <a:endParaRPr lang="ja-JP" altLang="en-US" sz="2200">
              <a:latin typeface="メイリオ" charset="0"/>
              <a:ea typeface="メイリオ" charset="0"/>
            </a:endParaRPr>
          </a:p>
          <a:p>
            <a:endParaRPr lang="ja-JP" altLang="en-US" sz="2200">
              <a:latin typeface="メイリオ" charset="0"/>
              <a:ea typeface="メイリオ" charset="0"/>
            </a:endParaRPr>
          </a:p>
          <a:p>
            <a:r>
              <a:rPr lang="ja-JP" altLang="en-US" sz="2200">
                <a:latin typeface="メイリオ" charset="0"/>
                <a:ea typeface="メイリオ" charset="0"/>
              </a:rPr>
              <a:t>1.体操や趣味活動を通じた日中の居場所づくり、定期的な交流会の開催等のサービスを行う団体</a:t>
            </a:r>
            <a:endParaRPr lang="ja-JP" altLang="en-US" sz="2200">
              <a:latin typeface="メイリオ" charset="0"/>
              <a:ea typeface="メイリオ" charset="0"/>
            </a:endParaRPr>
          </a:p>
          <a:p>
            <a:r>
              <a:rPr lang="ja-JP" altLang="en-US" sz="2200">
                <a:latin typeface="メイリオ" charset="0"/>
                <a:ea typeface="メイリオ" charset="0"/>
              </a:rPr>
              <a:t>2.サービスに係る行事等を月2回以上（1回あたり2時間以上）開催しており、月3回以上の開催を目標とする団体</a:t>
            </a:r>
            <a:endParaRPr lang="ja-JP" altLang="en-US" sz="2200">
              <a:latin typeface="メイリオ" charset="0"/>
              <a:ea typeface="メイリオ" charset="0"/>
            </a:endParaRPr>
          </a:p>
          <a:p>
            <a:r>
              <a:rPr lang="ja-JP" altLang="en-US" sz="2200">
                <a:latin typeface="メイリオ" charset="0"/>
                <a:ea typeface="メイリオ" charset="0"/>
              </a:rPr>
              <a:t>3.サービス提供に係る従事者が5人以上在籍し、活動実績が3ヶ月以上ある団体　</a:t>
            </a:r>
            <a:endParaRPr lang="ja-JP" altLang="en-US" sz="2200">
              <a:latin typeface="メイリオ" charset="0"/>
              <a:ea typeface="メイリオ" charset="0"/>
            </a:endParaRPr>
          </a:p>
          <a:p>
            <a:r>
              <a:rPr lang="en-US" altLang="ja-JP" sz="2200">
                <a:solidFill>
                  <a:srgbClr val="FF0000"/>
                </a:solidFill>
                <a:latin typeface="メイリオ" charset="0"/>
                <a:ea typeface="メイリオ" charset="0"/>
              </a:rPr>
              <a:t>※</a:t>
            </a:r>
            <a:r>
              <a:rPr lang="ja-JP" altLang="en-US" sz="2200">
                <a:solidFill>
                  <a:srgbClr val="FF0000"/>
                </a:solidFill>
                <a:latin typeface="メイリオ" charset="0"/>
                <a:ea typeface="メイリオ" charset="0"/>
              </a:rPr>
              <a:t>地域包括支援センターの介護予防ケアプランが必要</a:t>
            </a:r>
            <a:endParaRPr lang="ja-JP" altLang="en-US" sz="2200">
              <a:solidFill>
                <a:srgbClr val="FF0000"/>
              </a:solidFill>
              <a:latin typeface="メイリオ" charset="0"/>
              <a:ea typeface="メイリオ" charset="0"/>
            </a:endParaRPr>
          </a:p>
        </p:txBody>
      </p:sp>
      <p:sp>
        <p:nvSpPr>
          <p:cNvPr id="5" name="テキストボックス 4"/>
          <p:cNvSpPr txBox="1"/>
          <p:nvPr/>
        </p:nvSpPr>
        <p:spPr>
          <a:xfrm>
            <a:off x="539750" y="4940935"/>
            <a:ext cx="8017510" cy="1817370"/>
          </a:xfrm>
          <a:prstGeom prst="rect">
            <a:avLst/>
          </a:prstGeom>
          <a:noFill/>
        </p:spPr>
        <p:txBody>
          <a:bodyPr wrap="square" rtlCol="0">
            <a:spAutoFit/>
          </a:bodyPr>
          <a:p>
            <a:pPr algn="l"/>
            <a:r>
              <a:rPr lang="ja-JP" altLang="en-US" sz="2200">
                <a:latin typeface="メイリオ" charset="0"/>
                <a:ea typeface="メイリオ" charset="0"/>
                <a:sym typeface="+mn-ea"/>
              </a:rPr>
              <a:t>【</a:t>
            </a:r>
            <a:r>
              <a:rPr lang="ja-JP" altLang="en-US" sz="2200">
                <a:latin typeface="メイリオ" charset="0"/>
                <a:ea typeface="メイリオ" charset="0"/>
              </a:rPr>
              <a:t>補助金】</a:t>
            </a:r>
            <a:endParaRPr lang="ja-JP" altLang="en-US" sz="2200">
              <a:latin typeface="メイリオ" charset="0"/>
              <a:ea typeface="メイリオ" charset="0"/>
            </a:endParaRPr>
          </a:p>
          <a:p>
            <a:pPr algn="l"/>
            <a:r>
              <a:rPr lang="ja-JP" altLang="en-US" sz="2200">
                <a:latin typeface="メイリオ" charset="0"/>
                <a:ea typeface="メイリオ" charset="0"/>
              </a:rPr>
              <a:t>上限額：</a:t>
            </a:r>
            <a:r>
              <a:rPr lang="en-US" altLang="ja-JP" sz="2200">
                <a:latin typeface="メイリオ" charset="0"/>
                <a:ea typeface="メイリオ" charset="0"/>
              </a:rPr>
              <a:t>5</a:t>
            </a:r>
            <a:r>
              <a:rPr lang="ja-JP" altLang="en-US" sz="2200">
                <a:latin typeface="メイリオ" charset="0"/>
                <a:ea typeface="メイリオ" charset="0"/>
              </a:rPr>
              <a:t>万円（毎年更新可能）</a:t>
            </a:r>
            <a:endParaRPr lang="ja-JP" altLang="en-US" sz="2200">
              <a:latin typeface="メイリオ" charset="0"/>
              <a:ea typeface="メイリオ" charset="0"/>
            </a:endParaRPr>
          </a:p>
          <a:p>
            <a:pPr algn="l"/>
            <a:r>
              <a:rPr lang="ja-JP" altLang="en-US" sz="2200">
                <a:latin typeface="メイリオ" charset="0"/>
                <a:ea typeface="メイリオ" charset="0"/>
              </a:rPr>
              <a:t>内容：</a:t>
            </a:r>
            <a:r>
              <a:rPr lang="ja-JP" altLang="en-US" sz="2200">
                <a:latin typeface="メイリオ" charset="0"/>
                <a:ea typeface="メイリオ" charset="0"/>
                <a:sym typeface="+mn-ea"/>
              </a:rPr>
              <a:t>実施に要する経費</a:t>
            </a:r>
            <a:endParaRPr lang="ja-JP" altLang="en-US" sz="2200">
              <a:latin typeface="メイリオ" charset="0"/>
              <a:ea typeface="メイリオ" charset="0"/>
            </a:endParaRPr>
          </a:p>
          <a:p>
            <a:pPr algn="l"/>
            <a:r>
              <a:rPr lang="ja-JP" altLang="en-US" sz="2200">
                <a:latin typeface="メイリオ" charset="0"/>
                <a:ea typeface="メイリオ" charset="0"/>
              </a:rPr>
              <a:t>※燃料費や修繕費、印刷消耗品費や使用料等に使え、</a:t>
            </a:r>
            <a:r>
              <a:rPr lang="ja-JP" altLang="en-US" sz="2200">
                <a:solidFill>
                  <a:srgbClr val="FF0000"/>
                </a:solidFill>
                <a:latin typeface="メイリオ" charset="0"/>
                <a:ea typeface="メイリオ" charset="0"/>
              </a:rPr>
              <a:t>人件費、食糧費は対象外</a:t>
            </a:r>
            <a:endParaRPr lang="ja-JP" altLang="en-US" sz="2200">
              <a:solidFill>
                <a:srgbClr val="FF0000"/>
              </a:solidFill>
              <a:latin typeface="メイリオ" charset="0"/>
              <a:ea typeface="メイリオ"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251460" y="188595"/>
            <a:ext cx="3829685" cy="457200"/>
          </a:xfrm>
        </p:spPr>
        <p:style>
          <a:lnRef idx="2">
            <a:schemeClr val="accent2"/>
          </a:lnRef>
          <a:fillRef idx="1">
            <a:schemeClr val="lt1"/>
          </a:fillRef>
          <a:effectRef idx="0">
            <a:schemeClr val="accent2"/>
          </a:effectRef>
          <a:fontRef idx="minor">
            <a:schemeClr val="dk1"/>
          </a:fontRef>
        </p:style>
        <p:txBody>
          <a:bodyPr>
            <a:normAutofit/>
          </a:bodyPr>
          <a:p>
            <a:pPr algn="ctr"/>
            <a:r>
              <a:rPr lang="ja-JP" altLang="en-US" sz="1800">
                <a:latin typeface="メイリオ" charset="0"/>
                <a:ea typeface="メイリオ" charset="0"/>
              </a:rPr>
              <a:t>平成</a:t>
            </a:r>
            <a:r>
              <a:rPr lang="en-US" altLang="ja-JP" sz="1800">
                <a:latin typeface="メイリオ" charset="0"/>
                <a:ea typeface="メイリオ" charset="0"/>
              </a:rPr>
              <a:t>29</a:t>
            </a:r>
            <a:r>
              <a:rPr lang="ja-JP" altLang="en-US" sz="1800">
                <a:latin typeface="メイリオ" charset="0"/>
                <a:ea typeface="メイリオ" charset="0"/>
              </a:rPr>
              <a:t>年</a:t>
            </a:r>
            <a:r>
              <a:rPr lang="en-US" altLang="ja-JP" sz="1800">
                <a:latin typeface="メイリオ" charset="0"/>
                <a:ea typeface="メイリオ" charset="0"/>
              </a:rPr>
              <a:t>4</a:t>
            </a:r>
            <a:r>
              <a:rPr lang="ja-JP" altLang="en-US" sz="1800">
                <a:latin typeface="メイリオ" charset="0"/>
                <a:ea typeface="メイリオ" charset="0"/>
              </a:rPr>
              <a:t>月から開始した助成金③</a:t>
            </a:r>
            <a:endParaRPr lang="ja-JP" altLang="en-US" sz="1800">
              <a:latin typeface="メイリオ" charset="0"/>
              <a:ea typeface="メイリオ" charset="0"/>
            </a:endParaRPr>
          </a:p>
        </p:txBody>
      </p:sp>
      <p:sp>
        <p:nvSpPr>
          <p:cNvPr id="3" name="コンテンツプレースホルダ 2"/>
          <p:cNvSpPr>
            <a:spLocks noGrp="1"/>
          </p:cNvSpPr>
          <p:nvPr>
            <p:ph idx="1"/>
          </p:nvPr>
        </p:nvSpPr>
        <p:spPr>
          <a:xfrm>
            <a:off x="1043940" y="836295"/>
            <a:ext cx="8229600" cy="612775"/>
          </a:xfrm>
        </p:spPr>
        <p:txBody>
          <a:bodyPr>
            <a:normAutofit fontScale="90000"/>
          </a:bodyPr>
          <a:p>
            <a:pPr marL="0" indent="0">
              <a:buNone/>
            </a:pPr>
            <a:r>
              <a:rPr lang="ja-JP" altLang="en-US" b="1">
                <a:latin typeface="メイリオ" charset="0"/>
                <a:ea typeface="メイリオ" charset="0"/>
              </a:rPr>
              <a:t>佐世保市訪問型支え合いサービス補助金</a:t>
            </a:r>
            <a:endParaRPr lang="ja-JP" altLang="en-US" b="1">
              <a:latin typeface="メイリオ" charset="0"/>
              <a:ea typeface="メイリオ" charset="0"/>
            </a:endParaRPr>
          </a:p>
        </p:txBody>
      </p:sp>
      <p:sp>
        <p:nvSpPr>
          <p:cNvPr id="4" name="テキストボックス 3"/>
          <p:cNvSpPr txBox="1"/>
          <p:nvPr/>
        </p:nvSpPr>
        <p:spPr>
          <a:xfrm>
            <a:off x="539750" y="1627505"/>
            <a:ext cx="8162925" cy="2823210"/>
          </a:xfrm>
          <a:prstGeom prst="rect">
            <a:avLst/>
          </a:prstGeom>
          <a:noFill/>
        </p:spPr>
        <p:txBody>
          <a:bodyPr wrap="square" rtlCol="0">
            <a:spAutoFit/>
          </a:bodyPr>
          <a:p>
            <a:r>
              <a:rPr lang="ja-JP" altLang="en-US" sz="2200">
                <a:latin typeface="メイリオ" charset="0"/>
                <a:ea typeface="メイリオ" charset="0"/>
              </a:rPr>
              <a:t>有償・無償のボランティア等により高齢者等の通いの場を運営する団体で、下記の全てに該当する団体</a:t>
            </a:r>
            <a:endParaRPr lang="ja-JP" altLang="en-US" sz="2200">
              <a:latin typeface="メイリオ" charset="0"/>
              <a:ea typeface="メイリオ" charset="0"/>
            </a:endParaRPr>
          </a:p>
          <a:p>
            <a:endParaRPr lang="ja-JP" altLang="en-US" sz="2200">
              <a:latin typeface="メイリオ" charset="0"/>
              <a:ea typeface="メイリオ" charset="0"/>
            </a:endParaRPr>
          </a:p>
          <a:p>
            <a:r>
              <a:rPr lang="ja-JP" altLang="en-US" sz="2200">
                <a:latin typeface="メイリオ" charset="0"/>
                <a:ea typeface="メイリオ" charset="0"/>
              </a:rPr>
              <a:t>1.買い物や掃除等の簡単な家事援助サービスを行う団体</a:t>
            </a:r>
            <a:endParaRPr lang="ja-JP" altLang="en-US" sz="2200">
              <a:latin typeface="メイリオ" charset="0"/>
              <a:ea typeface="メイリオ" charset="0"/>
            </a:endParaRPr>
          </a:p>
          <a:p>
            <a:r>
              <a:rPr lang="ja-JP" altLang="en-US" sz="2200">
                <a:latin typeface="メイリオ" charset="0"/>
                <a:ea typeface="メイリオ" charset="0"/>
              </a:rPr>
              <a:t>2.サービス提供に係る従事者が5人以上在籍し、活動実績が3ヶ月以上ある団体</a:t>
            </a:r>
            <a:endParaRPr lang="ja-JP" altLang="en-US" sz="2200">
              <a:latin typeface="メイリオ" charset="0"/>
              <a:ea typeface="メイリオ" charset="0"/>
            </a:endParaRPr>
          </a:p>
          <a:p>
            <a:r>
              <a:rPr lang="ja-JP" altLang="en-US" sz="2200">
                <a:latin typeface="メイリオ" charset="0"/>
                <a:ea typeface="メイリオ" charset="0"/>
              </a:rPr>
              <a:t>3.サービス対象者のうち65歳以上の者が3人以上いる団体</a:t>
            </a:r>
            <a:endParaRPr lang="ja-JP" altLang="en-US" sz="2200">
              <a:latin typeface="メイリオ" charset="0"/>
              <a:ea typeface="メイリオ" charset="0"/>
            </a:endParaRPr>
          </a:p>
          <a:p>
            <a:r>
              <a:rPr lang="en-US" altLang="ja-JP" sz="2200">
                <a:solidFill>
                  <a:srgbClr val="FF0000"/>
                </a:solidFill>
                <a:latin typeface="メイリオ" charset="0"/>
                <a:ea typeface="メイリオ" charset="0"/>
              </a:rPr>
              <a:t>※</a:t>
            </a:r>
            <a:r>
              <a:rPr lang="ja-JP" altLang="en-US" sz="2200">
                <a:solidFill>
                  <a:srgbClr val="FF0000"/>
                </a:solidFill>
                <a:latin typeface="メイリオ" charset="0"/>
                <a:ea typeface="メイリオ" charset="0"/>
              </a:rPr>
              <a:t>地域包括支援センターの介護予防ケアプランが必要</a:t>
            </a:r>
            <a:endParaRPr lang="ja-JP" altLang="en-US" sz="2200">
              <a:solidFill>
                <a:srgbClr val="FF0000"/>
              </a:solidFill>
              <a:latin typeface="メイリオ" charset="0"/>
              <a:ea typeface="メイリオ" charset="0"/>
            </a:endParaRPr>
          </a:p>
        </p:txBody>
      </p:sp>
      <p:sp>
        <p:nvSpPr>
          <p:cNvPr id="5" name="テキストボックス 4"/>
          <p:cNvSpPr txBox="1"/>
          <p:nvPr/>
        </p:nvSpPr>
        <p:spPr>
          <a:xfrm>
            <a:off x="539750" y="4940935"/>
            <a:ext cx="8017510" cy="1817370"/>
          </a:xfrm>
          <a:prstGeom prst="rect">
            <a:avLst/>
          </a:prstGeom>
          <a:noFill/>
        </p:spPr>
        <p:txBody>
          <a:bodyPr wrap="square" rtlCol="0">
            <a:spAutoFit/>
          </a:bodyPr>
          <a:p>
            <a:pPr algn="l"/>
            <a:r>
              <a:rPr lang="ja-JP" altLang="en-US" sz="2200">
                <a:latin typeface="メイリオ" charset="0"/>
                <a:ea typeface="メイリオ" charset="0"/>
                <a:sym typeface="+mn-ea"/>
              </a:rPr>
              <a:t>【</a:t>
            </a:r>
            <a:r>
              <a:rPr lang="ja-JP" altLang="en-US" sz="2200">
                <a:latin typeface="メイリオ" charset="0"/>
                <a:ea typeface="メイリオ" charset="0"/>
              </a:rPr>
              <a:t>補助金】</a:t>
            </a:r>
            <a:endParaRPr lang="ja-JP" altLang="en-US" sz="2200">
              <a:latin typeface="メイリオ" charset="0"/>
              <a:ea typeface="メイリオ" charset="0"/>
            </a:endParaRPr>
          </a:p>
          <a:p>
            <a:pPr algn="l"/>
            <a:r>
              <a:rPr lang="ja-JP" altLang="en-US" sz="2200">
                <a:latin typeface="メイリオ" charset="0"/>
                <a:ea typeface="メイリオ" charset="0"/>
              </a:rPr>
              <a:t>上限額：</a:t>
            </a:r>
            <a:r>
              <a:rPr lang="en-US" altLang="ja-JP" sz="2200">
                <a:latin typeface="メイリオ" charset="0"/>
                <a:ea typeface="メイリオ" charset="0"/>
              </a:rPr>
              <a:t>24</a:t>
            </a:r>
            <a:r>
              <a:rPr lang="ja-JP" altLang="en-US" sz="2200">
                <a:latin typeface="メイリオ" charset="0"/>
                <a:ea typeface="メイリオ" charset="0"/>
              </a:rPr>
              <a:t>万円（毎年更新可能）</a:t>
            </a:r>
            <a:endParaRPr lang="ja-JP" altLang="en-US" sz="2200">
              <a:latin typeface="メイリオ" charset="0"/>
              <a:ea typeface="メイリオ" charset="0"/>
            </a:endParaRPr>
          </a:p>
          <a:p>
            <a:pPr algn="l"/>
            <a:r>
              <a:rPr lang="ja-JP" altLang="en-US" sz="2200">
                <a:latin typeface="メイリオ" charset="0"/>
                <a:ea typeface="メイリオ" charset="0"/>
              </a:rPr>
              <a:t>内容：</a:t>
            </a:r>
            <a:r>
              <a:rPr lang="ja-JP" altLang="en-US" sz="2200">
                <a:latin typeface="メイリオ" charset="0"/>
                <a:ea typeface="メイリオ" charset="0"/>
                <a:sym typeface="+mn-ea"/>
              </a:rPr>
              <a:t>実施に要する経費</a:t>
            </a:r>
            <a:endParaRPr lang="ja-JP" altLang="en-US" sz="2200">
              <a:latin typeface="メイリオ" charset="0"/>
              <a:ea typeface="メイリオ" charset="0"/>
            </a:endParaRPr>
          </a:p>
          <a:p>
            <a:pPr algn="l"/>
            <a:r>
              <a:rPr lang="ja-JP" altLang="en-US" sz="2200">
                <a:latin typeface="メイリオ" charset="0"/>
                <a:ea typeface="メイリオ" charset="0"/>
              </a:rPr>
              <a:t>※燃料費や修繕費、印刷消耗品費や使用料等に使え、</a:t>
            </a:r>
            <a:r>
              <a:rPr lang="ja-JP" altLang="en-US" sz="2200">
                <a:solidFill>
                  <a:srgbClr val="FF0000"/>
                </a:solidFill>
                <a:latin typeface="メイリオ" charset="0"/>
                <a:ea typeface="メイリオ" charset="0"/>
              </a:rPr>
              <a:t>人件費、食糧費は対象外（利用者とサポーターとの調整は対象）</a:t>
            </a:r>
            <a:endParaRPr lang="ja-JP" altLang="en-US" sz="2200">
              <a:solidFill>
                <a:srgbClr val="FF0000"/>
              </a:solidFill>
              <a:latin typeface="メイリオ" charset="0"/>
              <a:ea typeface="メイリオ"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コンテンツプレースホルダ 3"/>
          <p:cNvPicPr>
            <a:picLocks noChangeAspect="1"/>
          </p:cNvPicPr>
          <p:nvPr>
            <p:ph idx="1"/>
          </p:nvPr>
        </p:nvPicPr>
        <p:blipFill>
          <a:blip r:embed="rId1"/>
          <a:srcRect l="31436" t="13763" r="32611" b="38300"/>
          <a:stretch>
            <a:fillRect/>
          </a:stretch>
        </p:blipFill>
        <p:spPr>
          <a:xfrm>
            <a:off x="703580" y="182245"/>
            <a:ext cx="7772400" cy="64789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コンテンツプレースホルダ 3"/>
          <p:cNvPicPr>
            <a:picLocks noChangeAspect="1"/>
          </p:cNvPicPr>
          <p:nvPr>
            <p:ph idx="1"/>
          </p:nvPr>
        </p:nvPicPr>
        <p:blipFill>
          <a:blip r:embed="rId1"/>
          <a:srcRect l="30849" t="36995" r="32410" b="14436"/>
          <a:stretch>
            <a:fillRect/>
          </a:stretch>
        </p:blipFill>
        <p:spPr>
          <a:xfrm>
            <a:off x="417830" y="82550"/>
            <a:ext cx="8155940" cy="673989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タイトル 4"/>
          <p:cNvSpPr>
            <a:spLocks noGrp="1"/>
          </p:cNvSpPr>
          <p:nvPr>
            <p:ph type="title"/>
          </p:nvPr>
        </p:nvSpPr>
        <p:spPr/>
        <p:txBody>
          <a:bodyPr/>
          <a:p>
            <a:endParaRPr lang="ja-JP" altLang="en-US"/>
          </a:p>
        </p:txBody>
      </p:sp>
      <p:pic>
        <p:nvPicPr>
          <p:cNvPr id="4" name="コンテンツプレースホルダ 3"/>
          <p:cNvPicPr>
            <a:picLocks noChangeAspect="1"/>
          </p:cNvPicPr>
          <p:nvPr>
            <p:ph idx="1"/>
          </p:nvPr>
        </p:nvPicPr>
        <p:blipFill>
          <a:blip r:embed="rId1"/>
          <a:srcRect l="30910" t="16021" r="31752" b="35929"/>
          <a:stretch>
            <a:fillRect/>
          </a:stretch>
        </p:blipFill>
        <p:spPr>
          <a:xfrm>
            <a:off x="448945" y="94615"/>
            <a:ext cx="8280400" cy="66611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タイトル 4"/>
          <p:cNvSpPr>
            <a:spLocks noGrp="1"/>
          </p:cNvSpPr>
          <p:nvPr>
            <p:ph type="title"/>
          </p:nvPr>
        </p:nvSpPr>
        <p:spPr>
          <a:xfrm>
            <a:off x="5507990" y="1340485"/>
            <a:ext cx="3257550" cy="4859655"/>
          </a:xfrm>
        </p:spPr>
        <p:txBody>
          <a:bodyPr>
            <a:noAutofit/>
          </a:bodyPr>
          <a:p>
            <a:pPr algn="l"/>
            <a:r>
              <a:rPr lang="ja-JP" altLang="en-US" sz="2800"/>
              <a:t>最後に、生活ニーズ調査票（アンケート）へのご記入をお願いします。</a:t>
            </a:r>
            <a:br>
              <a:rPr lang="ja-JP" altLang="en-US" sz="2800"/>
            </a:br>
            <a:br>
              <a:rPr lang="ja-JP" altLang="en-US" sz="2800"/>
            </a:br>
            <a:r>
              <a:rPr lang="ja-JP" altLang="en-US" sz="2800"/>
              <a:t>すべて必ず記入しなければならないわけではありません。</a:t>
            </a:r>
            <a:br>
              <a:rPr lang="ja-JP" altLang="en-US" sz="2800"/>
            </a:br>
            <a:br>
              <a:rPr lang="ja-JP" altLang="en-US" sz="2800"/>
            </a:br>
            <a:r>
              <a:rPr lang="ja-JP" altLang="en-US" sz="2800"/>
              <a:t>ご記入いただいて可能な所の記入をお願いします。</a:t>
            </a:r>
            <a:endParaRPr lang="ja-JP" altLang="en-US" sz="2800"/>
          </a:p>
        </p:txBody>
      </p:sp>
      <p:pic>
        <p:nvPicPr>
          <p:cNvPr id="4" name="コンテンツプレースホルダ 3"/>
          <p:cNvPicPr>
            <a:picLocks noChangeAspect="1"/>
          </p:cNvPicPr>
          <p:nvPr>
            <p:ph idx="1"/>
          </p:nvPr>
        </p:nvPicPr>
        <p:blipFill>
          <a:blip r:embed="rId1"/>
          <a:srcRect l="22054" t="14394" r="41766" b="5864"/>
          <a:stretch>
            <a:fillRect/>
          </a:stretch>
        </p:blipFill>
        <p:spPr>
          <a:xfrm>
            <a:off x="179705" y="45085"/>
            <a:ext cx="4946650" cy="6814820"/>
          </a:xfrm>
          <a:prstGeom prst="rect">
            <a:avLst/>
          </a:prstGeom>
          <a:ln>
            <a:solidFill>
              <a:schemeClr val="tx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529590" y="476250"/>
            <a:ext cx="7952105" cy="1143000"/>
          </a:xfrm>
        </p:spPr>
        <p:txBody>
          <a:bodyPr/>
          <a:p>
            <a:pPr>
              <a:lnSpc>
                <a:spcPct val="120000"/>
              </a:lnSpc>
            </a:pPr>
            <a:r>
              <a:rPr lang="ja-JP" altLang="en-US" dirty="0">
                <a:latin typeface="メイリオ" charset="0"/>
                <a:ea typeface="メイリオ" charset="0"/>
                <a:sym typeface="+mn-ea"/>
              </a:rPr>
              <a:t>今後の取組みについて</a:t>
            </a:r>
            <a:endParaRPr lang="ja-JP" altLang="en-US"/>
          </a:p>
        </p:txBody>
      </p:sp>
      <p:sp>
        <p:nvSpPr>
          <p:cNvPr id="3" name="コンテンツプレースホルダ 2"/>
          <p:cNvSpPr>
            <a:spLocks noGrp="1"/>
          </p:cNvSpPr>
          <p:nvPr>
            <p:ph idx="1"/>
          </p:nvPr>
        </p:nvSpPr>
        <p:spPr>
          <a:xfrm>
            <a:off x="683260" y="1988820"/>
            <a:ext cx="8229600" cy="4525963"/>
          </a:xfrm>
        </p:spPr>
        <p:txBody>
          <a:bodyPr>
            <a:normAutofit lnSpcReduction="20000"/>
          </a:bodyPr>
          <a:p>
            <a:pPr marL="0" indent="0">
              <a:buNone/>
            </a:pPr>
            <a:r>
              <a:rPr lang="ja-JP" altLang="en-US"/>
              <a:t>　本日皆さんで作成した地域活動計画や調査票を取りまとめて、報告させていただきます。</a:t>
            </a:r>
            <a:endParaRPr lang="ja-JP" altLang="en-US"/>
          </a:p>
          <a:p>
            <a:pPr marL="0" indent="0">
              <a:buNone/>
            </a:pPr>
            <a:endParaRPr lang="ja-JP" altLang="en-US"/>
          </a:p>
          <a:p>
            <a:pPr marL="0" indent="0">
              <a:buNone/>
            </a:pPr>
            <a:r>
              <a:rPr lang="ja-JP" altLang="en-US"/>
              <a:t>今後も計画が実現できるよう、継続的に関わらせていただき、保険や補助金申請支援や関係機関との調整などの支援を行います。</a:t>
            </a:r>
            <a:endParaRPr lang="ja-JP" altLang="en-US"/>
          </a:p>
          <a:p>
            <a:pPr marL="0" indent="0">
              <a:buNone/>
            </a:pPr>
            <a:endParaRPr lang="ja-JP" altLang="en-US"/>
          </a:p>
          <a:p>
            <a:pPr marL="0" indent="0">
              <a:buNone/>
            </a:pPr>
            <a:r>
              <a:rPr lang="ja-JP" altLang="en-US"/>
              <a:t>今後とも、どうぞよろしくお願いします！</a:t>
            </a:r>
            <a:endParaRPr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7318" t="12308" r="13172" b="21371"/>
          <a:stretch>
            <a:fillRect/>
          </a:stretch>
        </p:blipFill>
        <p:spPr bwMode="auto">
          <a:xfrm>
            <a:off x="108585" y="404495"/>
            <a:ext cx="9011285" cy="5646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xn--cck3ati9d4h506v47g9qbl24d.net/wp-content/uploads/2016/03/ufj-2-5.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070" y="285115"/>
            <a:ext cx="8865235" cy="6155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normAutofit/>
          </a:bodyPr>
          <a:p>
            <a:r>
              <a:rPr lang="ja-JP" altLang="en-US"/>
              <a:t>新しい介護予防【百歳体操】</a:t>
            </a:r>
            <a:endParaRPr lang="ja-JP" altLang="en-US"/>
          </a:p>
        </p:txBody>
      </p:sp>
      <p:sp>
        <p:nvSpPr>
          <p:cNvPr id="4" name="テキストボックス 3"/>
          <p:cNvSpPr txBox="1"/>
          <p:nvPr/>
        </p:nvSpPr>
        <p:spPr>
          <a:xfrm>
            <a:off x="0" y="4364990"/>
            <a:ext cx="6863715" cy="1920240"/>
          </a:xfrm>
          <a:prstGeom prst="rect">
            <a:avLst/>
          </a:prstGeom>
          <a:noFill/>
        </p:spPr>
        <p:txBody>
          <a:bodyPr wrap="none" rtlCol="0">
            <a:spAutoFit/>
          </a:bodyPr>
          <a:p>
            <a:r>
              <a:rPr lang="ja-JP" altLang="en-US" sz="3600"/>
              <a:t>（地域への作用）</a:t>
            </a:r>
            <a:endParaRPr lang="ja-JP" altLang="en-US" sz="3600"/>
          </a:p>
          <a:p>
            <a:r>
              <a:rPr lang="ja-JP" altLang="en-US" sz="2800"/>
              <a:t>・週１回の頻度で合うので絆が深まる</a:t>
            </a:r>
            <a:endParaRPr lang="ja-JP" altLang="en-US" sz="2800"/>
          </a:p>
          <a:p>
            <a:r>
              <a:rPr lang="ja-JP" altLang="en-US" sz="2800"/>
              <a:t>・「ちょっとした困った」を助け合うきっかけ</a:t>
            </a:r>
            <a:endParaRPr lang="ja-JP" altLang="en-US" sz="2800"/>
          </a:p>
          <a:p>
            <a:r>
              <a:rPr lang="ja-JP" altLang="en-US" sz="2800"/>
              <a:t>→なじみの関係で、助け合いの地域へ発展。</a:t>
            </a:r>
            <a:endParaRPr lang="ja-JP" altLang="en-US" sz="2800"/>
          </a:p>
        </p:txBody>
      </p:sp>
      <p:sp>
        <p:nvSpPr>
          <p:cNvPr id="5" name="テキストボックス 4"/>
          <p:cNvSpPr txBox="1"/>
          <p:nvPr/>
        </p:nvSpPr>
        <p:spPr>
          <a:xfrm>
            <a:off x="107950" y="1628775"/>
            <a:ext cx="5870575" cy="1920240"/>
          </a:xfrm>
          <a:prstGeom prst="rect">
            <a:avLst/>
          </a:prstGeom>
          <a:noFill/>
        </p:spPr>
        <p:txBody>
          <a:bodyPr wrap="none" rtlCol="0">
            <a:spAutoFit/>
          </a:bodyPr>
          <a:p>
            <a:r>
              <a:rPr lang="ja-JP" altLang="en-US" sz="3600"/>
              <a:t>（個人への作用）</a:t>
            </a:r>
            <a:endParaRPr lang="ja-JP" altLang="en-US" sz="3600"/>
          </a:p>
          <a:p>
            <a:r>
              <a:rPr lang="ja-JP" altLang="en-US" sz="2800"/>
              <a:t>・週１回以上３０分程度の運動</a:t>
            </a:r>
            <a:endParaRPr lang="ja-JP" altLang="en-US" sz="2800"/>
          </a:p>
          <a:p>
            <a:r>
              <a:rPr lang="ja-JP" altLang="en-US" sz="2800"/>
              <a:t>・おもりを使って負荷を調整</a:t>
            </a:r>
            <a:endParaRPr lang="ja-JP" altLang="en-US" sz="2800"/>
          </a:p>
          <a:p>
            <a:r>
              <a:rPr lang="ja-JP" altLang="en-US" sz="2800"/>
              <a:t>→健康寿命が延び、介護予防になる。</a:t>
            </a:r>
            <a:endParaRPr lang="ja-JP" altLang="en-US" sz="2800"/>
          </a:p>
        </p:txBody>
      </p:sp>
      <p:pic>
        <p:nvPicPr>
          <p:cNvPr id="3" name="コンテンツプレースホルダ 7"/>
          <p:cNvPicPr>
            <a:picLocks noChangeAspect="1"/>
          </p:cNvPicPr>
          <p:nvPr/>
        </p:nvPicPr>
        <p:blipFill>
          <a:blip r:embed="rId1">
            <a:clrChange>
              <a:clrFrom>
                <a:srgbClr val="000000">
                  <a:alpha val="100000"/>
                </a:srgbClr>
              </a:clrFrom>
              <a:clrTo>
                <a:srgbClr val="000000">
                  <a:alpha val="100000"/>
                  <a:alpha val="0"/>
                </a:srgbClr>
              </a:clrTo>
            </a:clrChange>
          </a:blip>
          <a:stretch>
            <a:fillRect/>
          </a:stretch>
        </p:blipFill>
        <p:spPr>
          <a:xfrm>
            <a:off x="6156325" y="1557020"/>
            <a:ext cx="1275080" cy="2078990"/>
          </a:xfrm>
          <a:prstGeom prst="rect">
            <a:avLst/>
          </a:prstGeom>
        </p:spPr>
      </p:pic>
      <p:pic>
        <p:nvPicPr>
          <p:cNvPr id="6" name="コンテンツプレースホルダ 9"/>
          <p:cNvPicPr>
            <a:picLocks noChangeAspect="1"/>
          </p:cNvPicPr>
          <p:nvPr/>
        </p:nvPicPr>
        <p:blipFill>
          <a:blip r:embed="rId2">
            <a:clrChange>
              <a:clrFrom>
                <a:srgbClr val="000000">
                  <a:alpha val="100000"/>
                </a:srgbClr>
              </a:clrFrom>
              <a:clrTo>
                <a:srgbClr val="000000">
                  <a:alpha val="100000"/>
                  <a:alpha val="0"/>
                </a:srgbClr>
              </a:clrTo>
            </a:clrChange>
          </a:blip>
          <a:stretch>
            <a:fillRect/>
          </a:stretch>
        </p:blipFill>
        <p:spPr>
          <a:xfrm>
            <a:off x="7245985" y="1522095"/>
            <a:ext cx="1456055" cy="2252345"/>
          </a:xfrm>
          <a:prstGeom prst="rect">
            <a:avLst/>
          </a:prstGeom>
        </p:spPr>
      </p:pic>
      <p:pic>
        <p:nvPicPr>
          <p:cNvPr id="13" name="コンテンツプレースホルダ 12"/>
          <p:cNvPicPr>
            <a:picLocks noChangeAspect="1"/>
          </p:cNvPicPr>
          <p:nvPr>
            <p:ph idx="1"/>
          </p:nvPr>
        </p:nvPicPr>
        <p:blipFill>
          <a:blip r:embed="rId3">
            <a:clrChange>
              <a:clrFrom>
                <a:srgbClr val="000000">
                  <a:alpha val="100000"/>
                </a:srgbClr>
              </a:clrFrom>
              <a:clrTo>
                <a:srgbClr val="000000">
                  <a:alpha val="100000"/>
                  <a:alpha val="0"/>
                </a:srgbClr>
              </a:clrTo>
            </a:clrChange>
          </a:blip>
          <a:stretch>
            <a:fillRect/>
          </a:stretch>
        </p:blipFill>
        <p:spPr>
          <a:xfrm>
            <a:off x="6660515" y="4293235"/>
            <a:ext cx="2258060" cy="23768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995" y="116205"/>
            <a:ext cx="8229600" cy="642620"/>
          </a:xfrm>
        </p:spPr>
        <p:txBody>
          <a:bodyPr>
            <a:normAutofit fontScale="90000"/>
          </a:bodyPr>
          <a:lstStyle/>
          <a:p>
            <a:r>
              <a:rPr kumimoji="1" lang="ja-JP" altLang="en-US" dirty="0"/>
              <a:t>いきいき百歳体操の効果</a:t>
            </a:r>
            <a:r>
              <a:rPr kumimoji="1" lang="en-US" altLang="ja-JP" dirty="0"/>
              <a:t>【</a:t>
            </a:r>
            <a:r>
              <a:rPr kumimoji="1" lang="ja-JP" altLang="en-US" dirty="0"/>
              <a:t>動画</a:t>
            </a:r>
            <a:r>
              <a:rPr kumimoji="1" lang="en-US" altLang="ja-JP" dirty="0"/>
              <a:t>】</a:t>
            </a:r>
            <a:endParaRPr kumimoji="1" lang="ja-JP" altLang="en-US" dirty="0"/>
          </a:p>
        </p:txBody>
      </p:sp>
      <p:sp>
        <p:nvSpPr>
          <p:cNvPr id="5" name="正方形/長方形 4"/>
          <p:cNvSpPr/>
          <p:nvPr/>
        </p:nvSpPr>
        <p:spPr>
          <a:xfrm>
            <a:off x="1331671" y="6309237"/>
            <a:ext cx="6264696" cy="306705"/>
          </a:xfrm>
          <a:prstGeom prst="rect">
            <a:avLst/>
          </a:prstGeom>
        </p:spPr>
        <p:txBody>
          <a:bodyPr wrap="square">
            <a:spAutoFit/>
          </a:bodyPr>
          <a:lstStyle/>
          <a:p>
            <a:r>
              <a:rPr lang="ja-JP" altLang="en-US" sz="1350" dirty="0"/>
              <a:t>効果：９７歳女性　５</a:t>
            </a:r>
            <a:r>
              <a:rPr lang="en-US" altLang="ja-JP" sz="1350" dirty="0"/>
              <a:t>m </a:t>
            </a:r>
            <a:r>
              <a:rPr lang="ja-JP" altLang="en-US" sz="1350" dirty="0"/>
              <a:t>歩行スピード　　　　　体操開始時　</a:t>
            </a:r>
            <a:r>
              <a:rPr lang="en-US" altLang="ja-JP" sz="1350" dirty="0"/>
              <a:t>(9.2s)</a:t>
            </a:r>
            <a:endParaRPr lang="ja-JP" altLang="en-US" sz="1350" dirty="0"/>
          </a:p>
        </p:txBody>
      </p:sp>
      <p:pic>
        <p:nvPicPr>
          <p:cNvPr id="3" name="いきいき百歳体操　体操の効果について 2-1.wmv">
            <a:hlinkClick r:id="" action="ppaction://media"/>
          </p:cNvPr>
          <p:cNvPicPr>
            <a:picLocks noChangeAspect="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154305" y="833755"/>
            <a:ext cx="8838565" cy="49726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p>
            <a:endParaRPr lang="ja-JP" altLang="en-US"/>
          </a:p>
        </p:txBody>
      </p:sp>
      <p:sp>
        <p:nvSpPr>
          <p:cNvPr id="5" name="正方形/長方形 4"/>
          <p:cNvSpPr/>
          <p:nvPr/>
        </p:nvSpPr>
        <p:spPr>
          <a:xfrm>
            <a:off x="1403636" y="6093686"/>
            <a:ext cx="6318702" cy="306705"/>
          </a:xfrm>
          <a:prstGeom prst="rect">
            <a:avLst/>
          </a:prstGeom>
        </p:spPr>
        <p:txBody>
          <a:bodyPr wrap="square">
            <a:spAutoFit/>
          </a:bodyPr>
          <a:lstStyle/>
          <a:p>
            <a:r>
              <a:rPr lang="ja-JP" altLang="en-US" sz="1350" dirty="0"/>
              <a:t>★　効果：９７歳女性　５</a:t>
            </a:r>
            <a:r>
              <a:rPr lang="en-US" altLang="ja-JP" sz="1350" dirty="0"/>
              <a:t>m </a:t>
            </a:r>
            <a:r>
              <a:rPr lang="ja-JP" altLang="en-US" sz="1350" dirty="0"/>
              <a:t>歩行スピード　　　体操開始３ヶ月後　</a:t>
            </a:r>
            <a:r>
              <a:rPr lang="en-US" altLang="ja-JP" sz="1350" dirty="0"/>
              <a:t>(3.3s)</a:t>
            </a:r>
            <a:endParaRPr lang="ja-JP" altLang="en-US" sz="1350" dirty="0"/>
          </a:p>
        </p:txBody>
      </p:sp>
      <p:pic>
        <p:nvPicPr>
          <p:cNvPr id="2" name="いきいき百歳体操　体操の効果について 2-2.wmv">
            <a:hlinkClick r:id="" action="ppaction://media"/>
          </p:cNvPr>
          <p:cNvPicPr>
            <a:picLocks noChangeAspect="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88265" y="540385"/>
            <a:ext cx="8953500" cy="503682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539750" y="764223"/>
            <a:ext cx="8229600" cy="1143000"/>
          </a:xfrm>
        </p:spPr>
        <p:txBody>
          <a:bodyPr>
            <a:normAutofit fontScale="90000"/>
          </a:bodyPr>
          <a:p>
            <a:r>
              <a:rPr lang="ja-JP" altLang="en-US">
                <a:sym typeface="+mn-ea"/>
              </a:rPr>
              <a:t>平成</a:t>
            </a:r>
            <a:r>
              <a:rPr lang="en-US" altLang="ja-JP">
                <a:sym typeface="+mn-ea"/>
              </a:rPr>
              <a:t>28</a:t>
            </a:r>
            <a:r>
              <a:rPr lang="ja-JP" altLang="en-US">
                <a:sym typeface="+mn-ea"/>
              </a:rPr>
              <a:t>年</a:t>
            </a:r>
            <a:r>
              <a:rPr lang="en-US" altLang="ja-JP">
                <a:sym typeface="+mn-ea"/>
              </a:rPr>
              <a:t>1</a:t>
            </a:r>
            <a:r>
              <a:rPr lang="ja-JP" altLang="en-US">
                <a:sym typeface="+mn-ea"/>
              </a:rPr>
              <a:t>月から始まった</a:t>
            </a:r>
            <a:br>
              <a:rPr lang="ja-JP" altLang="en-US">
                <a:sym typeface="+mn-ea"/>
              </a:rPr>
            </a:br>
            <a:r>
              <a:rPr lang="ja-JP" altLang="en-US">
                <a:sym typeface="+mn-ea"/>
              </a:rPr>
              <a:t>佐世保市内の百歳体操の状況</a:t>
            </a:r>
            <a:endParaRPr lang="ja-JP" altLang="en-US">
              <a:sym typeface="+mn-ea"/>
            </a:endParaRPr>
          </a:p>
        </p:txBody>
      </p:sp>
      <p:sp>
        <p:nvSpPr>
          <p:cNvPr id="3" name="コンテンツプレースホルダ 2"/>
          <p:cNvSpPr>
            <a:spLocks noGrp="1"/>
          </p:cNvSpPr>
          <p:nvPr>
            <p:ph idx="1"/>
          </p:nvPr>
        </p:nvSpPr>
        <p:spPr>
          <a:xfrm>
            <a:off x="1021715" y="2061845"/>
            <a:ext cx="7820025" cy="3716655"/>
          </a:xfrm>
        </p:spPr>
        <p:txBody>
          <a:bodyPr/>
          <a:p>
            <a:pPr marL="0" indent="0">
              <a:buNone/>
            </a:pPr>
            <a:r>
              <a:rPr lang="en-US" altLang="ja-JP" sz="19900"/>
              <a:t>0</a:t>
            </a:r>
            <a:r>
              <a:rPr lang="ja-JP" altLang="en-US" sz="19900"/>
              <a:t>→</a:t>
            </a:r>
            <a:r>
              <a:rPr lang="en-US" altLang="ja-JP" sz="19900"/>
              <a:t>70</a:t>
            </a:r>
            <a:endParaRPr lang="en-US" altLang="ja-JP" sz="1990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3480</Words>
  <Application>Kingsoft Office WPP</Application>
  <PresentationFormat>画面に合わせる (4:3)</PresentationFormat>
  <Paragraphs>261</Paragraphs>
  <Slides>38</Slides>
  <Notes>0</Notes>
  <HiddenSlides>4</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​​テーマ</vt:lpstr>
      <vt:lpstr>PowerPoint 演示文稿</vt:lpstr>
      <vt:lpstr>本日の勉強会の流れ</vt:lpstr>
      <vt:lpstr>PowerPoint 演示文稿</vt:lpstr>
      <vt:lpstr>PowerPoint 演示文稿</vt:lpstr>
      <vt:lpstr>PowerPoint 演示文稿</vt:lpstr>
      <vt:lpstr>新しい介護予防【百歳体操】</vt:lpstr>
      <vt:lpstr>いきいき百歳体操の効果【動画】</vt:lpstr>
      <vt:lpstr>PowerPoint 演示文稿</vt:lpstr>
      <vt:lpstr>平成28年1月から始まった 佐世保市内の百歳体操の状況</vt:lpstr>
      <vt:lpstr>PowerPoint 演示文稿</vt:lpstr>
      <vt:lpstr>住民主体の助け合い活動を推進するには？</vt:lpstr>
      <vt:lpstr>PowerPoint 演示文稿</vt:lpstr>
      <vt:lpstr>PowerPoint 演示文稿</vt:lpstr>
      <vt:lpstr>PowerPoint 演示文稿</vt:lpstr>
      <vt:lpstr>PowerPoint 演示文稿</vt:lpstr>
      <vt:lpstr>大分県竹田市は平成22年から取り組み開始</vt:lpstr>
      <vt:lpstr>PowerPoint 演示文稿</vt:lpstr>
      <vt:lpstr>PowerPoint 演示文稿</vt:lpstr>
      <vt:lpstr>PowerPoint 演示文稿</vt:lpstr>
      <vt:lpstr>PowerPoint 演示文稿</vt:lpstr>
      <vt:lpstr>６５歳以上の介護保険料推移（全国）</vt:lpstr>
      <vt:lpstr>PowerPoint 演示文稿</vt:lpstr>
      <vt:lpstr>PowerPoint 演示文稿</vt:lpstr>
      <vt:lpstr>先進的な取り組みを始めた所は まず最初に行ったことは</vt:lpstr>
      <vt:lpstr>PowerPoint 演示文稿</vt:lpstr>
      <vt:lpstr>まとめ・・・</vt:lpstr>
      <vt:lpstr>PowerPoint 演示文稿</vt:lpstr>
      <vt:lpstr>動画をご覧下さい</vt:lpstr>
      <vt:lpstr>助け合い活動をやってください等と呼びかけると 行政から振ってきた仕事となり、長続きしない。</vt:lpstr>
      <vt:lpstr>PowerPoint 演示文稿</vt:lpstr>
      <vt:lpstr>平成29年4月から開始した助成金①</vt:lpstr>
      <vt:lpstr>平成29年4月から開始した助成金②</vt:lpstr>
      <vt:lpstr>平成29年4月から開始した助成金③</vt:lpstr>
      <vt:lpstr>PowerPoint 演示文稿</vt:lpstr>
      <vt:lpstr>PowerPoint 演示文稿</vt:lpstr>
      <vt:lpstr>PowerPoint 演示文稿</vt:lpstr>
      <vt:lpstr>最後に、生活ニーズ調査票（アンケート）へのご記入をお願いします。  すべて必ず記入しなければならないわけではありません。  ご記入いただいて可能な所の記入をお願いします。</vt:lpstr>
      <vt:lpstr>今後の取組みについて</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包括01</dc:creator>
  <cp:lastModifiedBy>user</cp:lastModifiedBy>
  <cp:revision>99</cp:revision>
  <cp:lastPrinted>2016-05-31T05:35:00Z</cp:lastPrinted>
  <dcterms:created xsi:type="dcterms:W3CDTF">2015-05-08T07:34:00Z</dcterms:created>
  <dcterms:modified xsi:type="dcterms:W3CDTF">2017-08-29T06:34:45Z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1041-10.8.0.5423</vt:lpwstr>
  </property>
</Properties>
</file>